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</p:sldIdLst>
  <p:sldSz cy="5143500" cx="9144000"/>
  <p:notesSz cx="6858000" cy="9144000"/>
  <p:embeddedFontLst>
    <p:embeddedFont>
      <p:font typeface="Play"/>
      <p:regular r:id="rId52"/>
      <p:bold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54" roundtripDataSignature="AMtx7mgIqOY+JkVaMlDQItxvh9ByNTU+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0315CA1-9BD5-45F2-9BCC-A21F8335302D}">
  <a:tblStyle styleId="{70315CA1-9BD5-45F2-9BCC-A21F8335302D}" styleName="Table_0">
    <a:wholeTbl>
      <a:tcTxStyle b="off" i="off">
        <a:font>
          <a:latin typeface="SB Sans Display"/>
          <a:ea typeface="SB Sans Display"/>
          <a:cs typeface="SB Sans Display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CDD8FB"/>
          </a:solidFill>
        </a:fill>
      </a:tcStyle>
    </a:wholeTbl>
    <a:band1H>
      <a:tcTxStyle/>
    </a:band1H>
    <a:band2H>
      <a:tcTxStyle b="off" i="off"/>
      <a:tcStyle>
        <a:fill>
          <a:solidFill>
            <a:srgbClr val="E8EDFD"/>
          </a:solidFill>
        </a:fill>
      </a:tcStyle>
    </a:band2H>
    <a:band1V>
      <a:tcTxStyle/>
    </a:band1V>
    <a:band2V>
      <a:tcTxStyle/>
    </a:band2V>
    <a:lastCol>
      <a:tcTxStyle/>
    </a:lastCol>
    <a:firstCol>
      <a:tcTxStyle b="on" i="off">
        <a:font>
          <a:latin typeface="SB Sans Display"/>
          <a:ea typeface="SB Sans Display"/>
          <a:cs typeface="SB Sans Display"/>
        </a:font>
        <a:srgbClr val="FFFFFF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SB Sans Display"/>
          <a:ea typeface="SB Sans Display"/>
          <a:cs typeface="SB Sans Display"/>
        </a:font>
        <a:srgbClr val="FFFFFF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SB Sans Display"/>
          <a:ea typeface="SB Sans Display"/>
          <a:cs typeface="SB Sans Display"/>
        </a:font>
        <a:srgbClr val="FFFFFF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font" Target="fonts/Play-bold.fntdata"/><Relationship Id="rId52" Type="http://schemas.openxmlformats.org/officeDocument/2006/relationships/font" Target="fonts/Play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54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3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4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4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3" name="Google Shape;583;p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4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4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4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p4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ложка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5" id="10" name="Google Shape;10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27" y="-397516"/>
            <a:ext cx="1930305" cy="167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1" name="Google Shape;11;p48"/>
          <p:cNvPicPr preferRelativeResize="0"/>
          <p:nvPr/>
        </p:nvPicPr>
        <p:blipFill rotWithShape="1">
          <a:blip r:embed="rId3">
            <a:alphaModFix/>
          </a:blip>
          <a:srcRect b="28194" l="0" r="26945" t="0"/>
          <a:stretch/>
        </p:blipFill>
        <p:spPr>
          <a:xfrm>
            <a:off x="5400592" y="2076781"/>
            <a:ext cx="3743408" cy="306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8"/>
          <p:cNvSpPr txBox="1"/>
          <p:nvPr>
            <p:ph type="title"/>
          </p:nvPr>
        </p:nvSpPr>
        <p:spPr>
          <a:xfrm>
            <a:off x="453973" y="965621"/>
            <a:ext cx="5629739" cy="26879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Play"/>
              <a:buNone/>
              <a:defRPr sz="31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48"/>
          <p:cNvSpPr txBox="1"/>
          <p:nvPr>
            <p:ph idx="1" type="body"/>
          </p:nvPr>
        </p:nvSpPr>
        <p:spPr>
          <a:xfrm>
            <a:off x="451668" y="3740508"/>
            <a:ext cx="5629739" cy="939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48"/>
          <p:cNvSpPr/>
          <p:nvPr>
            <p:ph idx="2" type="pic"/>
          </p:nvPr>
        </p:nvSpPr>
        <p:spPr>
          <a:xfrm>
            <a:off x="5740508" y="396012"/>
            <a:ext cx="3076868" cy="518387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48"/>
          <p:cNvSpPr/>
          <p:nvPr>
            <p:ph idx="3" type="pic"/>
          </p:nvPr>
        </p:nvSpPr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48"/>
          <p:cNvSpPr txBox="1"/>
          <p:nvPr>
            <p:ph idx="12" type="sldNum"/>
          </p:nvPr>
        </p:nvSpPr>
        <p:spPr>
          <a:xfrm>
            <a:off x="6225571" y="4599638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57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7" name="Google Shape;67;p57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lay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8" name="Google Shape;68;p57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57"/>
          <p:cNvSpPr txBox="1"/>
          <p:nvPr>
            <p:ph idx="2" type="body"/>
          </p:nvPr>
        </p:nvSpPr>
        <p:spPr>
          <a:xfrm>
            <a:off x="4939500" y="724074"/>
            <a:ext cx="3837000" cy="3695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p57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8"/>
          <p:cNvSpPr txBox="1"/>
          <p:nvPr>
            <p:ph idx="1" type="body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</a:lstStyle>
          <a:p/>
        </p:txBody>
      </p:sp>
      <p:sp>
        <p:nvSpPr>
          <p:cNvPr id="73" name="Google Shape;73;p58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9"/>
          <p:cNvSpPr txBox="1"/>
          <p:nvPr>
            <p:ph hasCustomPrompt="1" type="title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Play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76" name="Google Shape;76;p59"/>
          <p:cNvSpPr txBox="1"/>
          <p:nvPr>
            <p:ph idx="1" type="body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59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body">
  <p:cSld name="1_Title and 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0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0" name="Google Shape;80;p60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60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1"/>
          <p:cNvSpPr txBox="1"/>
          <p:nvPr>
            <p:ph idx="12" type="sldNum"/>
          </p:nvPr>
        </p:nvSpPr>
        <p:spPr>
          <a:xfrm>
            <a:off x="4504632" y="4918849"/>
            <a:ext cx="130049" cy="127001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">
    <p:bg>
      <p:bgPr>
        <a:solidFill>
          <a:srgbClr val="FFFFF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2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lay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6" name="Google Shape;86;p62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7" name="Google Shape;87;p62"/>
          <p:cNvSpPr txBox="1"/>
          <p:nvPr>
            <p:ph idx="12" type="sldNum"/>
          </p:nvPr>
        </p:nvSpPr>
        <p:spPr>
          <a:xfrm>
            <a:off x="8292379" y="4788636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3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lay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0" name="Google Shape;90;p63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63"/>
          <p:cNvSpPr txBox="1"/>
          <p:nvPr>
            <p:ph idx="12" type="sldNum"/>
          </p:nvPr>
        </p:nvSpPr>
        <p:spPr>
          <a:xfrm>
            <a:off x="8292379" y="4788636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FFFFF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4"/>
          <p:cNvSpPr txBox="1"/>
          <p:nvPr>
            <p:ph type="title"/>
          </p:nvPr>
        </p:nvSpPr>
        <p:spPr>
          <a:xfrm>
            <a:off x="1142999" y="841771"/>
            <a:ext cx="6858001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lay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4" name="Google Shape;94;p64"/>
          <p:cNvSpPr txBox="1"/>
          <p:nvPr>
            <p:ph idx="1" type="body"/>
          </p:nvPr>
        </p:nvSpPr>
        <p:spPr>
          <a:xfrm>
            <a:off x="1142999" y="2701526"/>
            <a:ext cx="6858001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" name="Google Shape;95;p64"/>
          <p:cNvSpPr txBox="1"/>
          <p:nvPr>
            <p:ph idx="12" type="sldNum"/>
          </p:nvPr>
        </p:nvSpPr>
        <p:spPr>
          <a:xfrm>
            <a:off x="8292379" y="4788636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 2">
    <p:bg>
      <p:bgPr>
        <a:solidFill>
          <a:srgbClr val="FFFFFF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5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lay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98" name="Google Shape;98;p65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65"/>
          <p:cNvSpPr txBox="1"/>
          <p:nvPr>
            <p:ph idx="12" type="sldNum"/>
          </p:nvPr>
        </p:nvSpPr>
        <p:spPr>
          <a:xfrm>
            <a:off x="8292379" y="4788635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>
  <p:cSld name="OBJECT 2">
    <p:bg>
      <p:bgPr>
        <a:solidFill>
          <a:srgbClr val="FFFFFF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6"/>
          <p:cNvSpPr txBox="1"/>
          <p:nvPr>
            <p:ph type="title"/>
          </p:nvPr>
        </p:nvSpPr>
        <p:spPr>
          <a:xfrm>
            <a:off x="628650" y="273842"/>
            <a:ext cx="7886700" cy="994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lay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02" name="Google Shape;102;p66"/>
          <p:cNvSpPr txBox="1"/>
          <p:nvPr>
            <p:ph idx="1" type="body"/>
          </p:nvPr>
        </p:nvSpPr>
        <p:spPr>
          <a:xfrm>
            <a:off x="628650" y="1369217"/>
            <a:ext cx="7886700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1pPr>
            <a:lvl2pPr indent="-4064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4064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3pPr>
            <a:lvl4pPr indent="-4064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4pPr>
            <a:lvl5pPr indent="-4064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800"/>
              <a:buChar char="•"/>
              <a:defRPr sz="2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3" name="Google Shape;103;p66"/>
          <p:cNvSpPr txBox="1"/>
          <p:nvPr>
            <p:ph idx="12" type="sldNum"/>
          </p:nvPr>
        </p:nvSpPr>
        <p:spPr>
          <a:xfrm>
            <a:off x="8292379" y="4788635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9"/>
          <p:cNvSpPr/>
          <p:nvPr>
            <p:ph idx="2" type="pic"/>
          </p:nvPr>
        </p:nvSpPr>
        <p:spPr>
          <a:xfrm>
            <a:off x="8111818" y="4406458"/>
            <a:ext cx="1343290" cy="1118628"/>
          </a:xfrm>
          <a:prstGeom prst="rect">
            <a:avLst/>
          </a:prstGeom>
          <a:noFill/>
          <a:ln>
            <a:noFill/>
          </a:ln>
        </p:spPr>
      </p:sp>
      <p:pic>
        <p:nvPicPr>
          <p:cNvPr descr="Рисунок 9" id="19" name="Google Shape;19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9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lay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49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2" id="22" name="Google Shape;22;p49"/>
          <p:cNvPicPr preferRelativeResize="0"/>
          <p:nvPr/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VvB_logo_(2_lines)_ENDORSEMENT.png" id="23" name="Google Shape;23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9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 2">
    <p:bg>
      <p:bgPr>
        <a:solidFill>
          <a:srgbClr val="FFFFFF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67"/>
          <p:cNvSpPr txBox="1"/>
          <p:nvPr>
            <p:ph type="title"/>
          </p:nvPr>
        </p:nvSpPr>
        <p:spPr>
          <a:xfrm>
            <a:off x="1143000" y="841771"/>
            <a:ext cx="6858000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Font typeface="Play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06" name="Google Shape;106;p67"/>
          <p:cNvSpPr txBox="1"/>
          <p:nvPr>
            <p:ph idx="1" type="body"/>
          </p:nvPr>
        </p:nvSpPr>
        <p:spPr>
          <a:xfrm>
            <a:off x="1143000" y="2701526"/>
            <a:ext cx="6858000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67"/>
          <p:cNvSpPr txBox="1"/>
          <p:nvPr>
            <p:ph idx="12" type="sldNum"/>
          </p:nvPr>
        </p:nvSpPr>
        <p:spPr>
          <a:xfrm>
            <a:off x="8292379" y="4788635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 2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0"/>
          <p:cNvSpPr/>
          <p:nvPr>
            <p:ph idx="2" type="pic"/>
          </p:nvPr>
        </p:nvSpPr>
        <p:spPr>
          <a:xfrm>
            <a:off x="8111818" y="4406458"/>
            <a:ext cx="1343290" cy="1118628"/>
          </a:xfrm>
          <a:prstGeom prst="rect">
            <a:avLst/>
          </a:prstGeom>
          <a:noFill/>
          <a:ln>
            <a:noFill/>
          </a:ln>
        </p:spPr>
      </p:sp>
      <p:pic>
        <p:nvPicPr>
          <p:cNvPr descr="Рисунок 9" id="27" name="Google Shape;27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0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lay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50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2" id="30" name="Google Shape;30;p50"/>
          <p:cNvPicPr preferRelativeResize="0"/>
          <p:nvPr/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VvB_logo_(2_lines)_ENDORSEMENT.png" id="31" name="Google Shape;31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50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 3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4" name="Google Shape;34;p51"/>
          <p:cNvPicPr preferRelativeResize="0"/>
          <p:nvPr/>
        </p:nvPicPr>
        <p:blipFill rotWithShape="1">
          <a:blip r:embed="rId2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9" id="35" name="Google Shape;35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1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lay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7" name="Google Shape;37;p51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2" id="38" name="Google Shape;38;p51"/>
          <p:cNvPicPr preferRelativeResize="0"/>
          <p:nvPr/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VvB_logo_(2_lines)_ENDORSEMENT.png" id="39" name="Google Shape;39;p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1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">
    <p:bg>
      <p:bgPr>
        <a:solidFill>
          <a:schemeClr val="accent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42" name="Google Shape;42;p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2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lay"/>
              <a:buNone/>
              <a:defRPr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4" name="Google Shape;44;p52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1" id="45" name="Google Shape;45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2"/>
          <p:cNvSpPr txBox="1"/>
          <p:nvPr>
            <p:ph idx="12" type="sldNum"/>
          </p:nvPr>
        </p:nvSpPr>
        <p:spPr>
          <a:xfrm>
            <a:off x="6225571" y="4599638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 2">
    <p:bg>
      <p:bgPr>
        <a:solidFill>
          <a:schemeClr val="accent1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48" name="Google Shape;48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53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lay"/>
              <a:buNone/>
              <a:defRPr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0" name="Google Shape;50;p53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1" id="51" name="Google Shape;51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53"/>
          <p:cNvSpPr txBox="1"/>
          <p:nvPr>
            <p:ph idx="12" type="sldNum"/>
          </p:nvPr>
        </p:nvSpPr>
        <p:spPr>
          <a:xfrm>
            <a:off x="6225571" y="4599638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4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5" name="Google Shape;55;p54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54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54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5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0" name="Google Shape;60;p55"/>
          <p:cNvSpPr txBox="1"/>
          <p:nvPr>
            <p:ph idx="1" type="body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55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6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lay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56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DF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7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7" name="Google Shape;7;p47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●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○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■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●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○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■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●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○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■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8" name="Google Shape;8;p47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30.png"/><Relationship Id="rId5" Type="http://schemas.openxmlformats.org/officeDocument/2006/relationships/image" Target="../media/image24.png"/><Relationship Id="rId6" Type="http://schemas.openxmlformats.org/officeDocument/2006/relationships/image" Target="../media/image3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35.png"/><Relationship Id="rId8" Type="http://schemas.openxmlformats.org/officeDocument/2006/relationships/image" Target="../media/image2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Relationship Id="rId4" Type="http://schemas.openxmlformats.org/officeDocument/2006/relationships/image" Target="../media/image32.png"/><Relationship Id="rId5" Type="http://schemas.openxmlformats.org/officeDocument/2006/relationships/image" Target="../media/image47.png"/><Relationship Id="rId6" Type="http://schemas.openxmlformats.org/officeDocument/2006/relationships/image" Target="../media/image3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35.png"/><Relationship Id="rId8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32.png"/><Relationship Id="rId5" Type="http://schemas.openxmlformats.org/officeDocument/2006/relationships/image" Target="../media/image47.png"/><Relationship Id="rId6" Type="http://schemas.openxmlformats.org/officeDocument/2006/relationships/image" Target="../media/image31.png"/><Relationship Id="rId7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6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28.png"/><Relationship Id="rId6" Type="http://schemas.openxmlformats.org/officeDocument/2006/relationships/image" Target="../media/image35.png"/><Relationship Id="rId7" Type="http://schemas.openxmlformats.org/officeDocument/2006/relationships/image" Target="../media/image2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28.png"/><Relationship Id="rId6" Type="http://schemas.openxmlformats.org/officeDocument/2006/relationships/image" Target="../media/image35.png"/><Relationship Id="rId7" Type="http://schemas.openxmlformats.org/officeDocument/2006/relationships/image" Target="../media/image29.png"/><Relationship Id="rId8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5.png"/><Relationship Id="rId4" Type="http://schemas.openxmlformats.org/officeDocument/2006/relationships/image" Target="../media/image62.png"/><Relationship Id="rId5" Type="http://schemas.openxmlformats.org/officeDocument/2006/relationships/image" Target="../media/image44.png"/><Relationship Id="rId6" Type="http://schemas.openxmlformats.org/officeDocument/2006/relationships/image" Target="../media/image4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35.png"/><Relationship Id="rId8" Type="http://schemas.openxmlformats.org/officeDocument/2006/relationships/image" Target="../media/image2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png"/><Relationship Id="rId4" Type="http://schemas.openxmlformats.org/officeDocument/2006/relationships/image" Target="../media/image62.png"/><Relationship Id="rId5" Type="http://schemas.openxmlformats.org/officeDocument/2006/relationships/image" Target="../media/image44.png"/><Relationship Id="rId6" Type="http://schemas.openxmlformats.org/officeDocument/2006/relationships/image" Target="../media/image42.png"/><Relationship Id="rId7" Type="http://schemas.openxmlformats.org/officeDocument/2006/relationships/image" Target="../media/image3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4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6.png"/><Relationship Id="rId4" Type="http://schemas.openxmlformats.org/officeDocument/2006/relationships/image" Target="../media/image53.png"/><Relationship Id="rId5" Type="http://schemas.openxmlformats.org/officeDocument/2006/relationships/image" Target="../media/image57.png"/><Relationship Id="rId6" Type="http://schemas.openxmlformats.org/officeDocument/2006/relationships/image" Target="../media/image5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.png"/><Relationship Id="rId4" Type="http://schemas.openxmlformats.org/officeDocument/2006/relationships/image" Target="../media/image52.png"/><Relationship Id="rId5" Type="http://schemas.openxmlformats.org/officeDocument/2006/relationships/image" Target="../media/image13.png"/><Relationship Id="rId6" Type="http://schemas.openxmlformats.org/officeDocument/2006/relationships/image" Target="../media/image28.png"/><Relationship Id="rId7" Type="http://schemas.openxmlformats.org/officeDocument/2006/relationships/image" Target="../media/image35.png"/><Relationship Id="rId8" Type="http://schemas.openxmlformats.org/officeDocument/2006/relationships/image" Target="../media/image2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Relationship Id="rId4" Type="http://schemas.openxmlformats.org/officeDocument/2006/relationships/image" Target="../media/image53.png"/><Relationship Id="rId5" Type="http://schemas.openxmlformats.org/officeDocument/2006/relationships/image" Target="../media/image57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28.png"/><Relationship Id="rId6" Type="http://schemas.openxmlformats.org/officeDocument/2006/relationships/image" Target="../media/image35.png"/><Relationship Id="rId7" Type="http://schemas.openxmlformats.org/officeDocument/2006/relationships/image" Target="../media/image2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28.png"/><Relationship Id="rId6" Type="http://schemas.openxmlformats.org/officeDocument/2006/relationships/image" Target="../media/image60.png"/><Relationship Id="rId7" Type="http://schemas.openxmlformats.org/officeDocument/2006/relationships/image" Target="../media/image2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6.png"/><Relationship Id="rId4" Type="http://schemas.openxmlformats.org/officeDocument/2006/relationships/image" Target="../media/image53.png"/><Relationship Id="rId5" Type="http://schemas.openxmlformats.org/officeDocument/2006/relationships/image" Target="../media/image57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28.png"/><Relationship Id="rId6" Type="http://schemas.openxmlformats.org/officeDocument/2006/relationships/image" Target="../media/image60.png"/><Relationship Id="rId7" Type="http://schemas.openxmlformats.org/officeDocument/2006/relationships/image" Target="../media/image29.png"/><Relationship Id="rId8" Type="http://schemas.openxmlformats.org/officeDocument/2006/relationships/image" Target="../media/image4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.png"/></Relationships>
</file>

<file path=ppt/slides/_rels/slide41.xml.rels><?xml version="1.0" encoding="UTF-8" standalone="yes"?><Relationships xmlns="http://schemas.openxmlformats.org/package/2006/relationships"><Relationship Id="rId11" Type="http://schemas.openxmlformats.org/officeDocument/2006/relationships/image" Target="../media/image29.png"/><Relationship Id="rId10" Type="http://schemas.openxmlformats.org/officeDocument/2006/relationships/image" Target="../media/image9.png"/><Relationship Id="rId1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5" Type="http://schemas.openxmlformats.org/officeDocument/2006/relationships/image" Target="../media/image13.png"/><Relationship Id="rId6" Type="http://schemas.openxmlformats.org/officeDocument/2006/relationships/image" Target="../media/image16.png"/><Relationship Id="rId7" Type="http://schemas.openxmlformats.org/officeDocument/2006/relationships/image" Target="../media/image51.png"/><Relationship Id="rId8" Type="http://schemas.openxmlformats.org/officeDocument/2006/relationships/image" Target="../media/image5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Relationship Id="rId5" Type="http://schemas.openxmlformats.org/officeDocument/2006/relationships/image" Target="../media/image9.png"/><Relationship Id="rId6" Type="http://schemas.openxmlformats.org/officeDocument/2006/relationships/image" Target="../media/image40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30.png"/><Relationship Id="rId9" Type="http://schemas.openxmlformats.org/officeDocument/2006/relationships/image" Target="../media/image15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Relationship Id="rId7" Type="http://schemas.openxmlformats.org/officeDocument/2006/relationships/image" Target="../media/image16.png"/><Relationship Id="rId8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112" name="Google Shape;112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3761" r="0" t="0"/>
          <a:stretch/>
        </p:blipFill>
        <p:spPr>
          <a:xfrm>
            <a:off x="7086992" y="396012"/>
            <a:ext cx="1730384" cy="518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13" name="Google Shape;113;p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"/>
          <p:cNvSpPr txBox="1"/>
          <p:nvPr/>
        </p:nvSpPr>
        <p:spPr>
          <a:xfrm>
            <a:off x="463126" y="4740223"/>
            <a:ext cx="4028156" cy="1524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lay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rPr>
              <a:t>Москва 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Play"/>
                <a:ea typeface="Play"/>
                <a:cs typeface="Play"/>
                <a:sym typeface="Play"/>
              </a:rPr>
              <a:t>|</a:t>
            </a:r>
            <a:r>
              <a:rPr b="0" i="0" lang="en-US" sz="1000" u="none" cap="none" strike="noStrike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rPr>
              <a:t> 2025</a:t>
            </a:r>
            <a:endParaRPr/>
          </a:p>
        </p:txBody>
      </p:sp>
      <p:sp>
        <p:nvSpPr>
          <p:cNvPr id="115" name="Google Shape;115;p1"/>
          <p:cNvSpPr txBox="1"/>
          <p:nvPr/>
        </p:nvSpPr>
        <p:spPr>
          <a:xfrm>
            <a:off x="390824" y="1637416"/>
            <a:ext cx="7876500" cy="8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НАСТОЛЬНАЯ ИГРА «ГОРОД: ЭРА </a:t>
            </a:r>
            <a:br>
              <a:rPr b="1" i="0" lang="en-US" sz="2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1" i="0" lang="en-US" sz="2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ИСКУССТВЕННОГО ИНТЕЛЛЕКТА»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12" name="Google Shape;212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0"/>
          <p:cNvSpPr txBox="1"/>
          <p:nvPr/>
        </p:nvSpPr>
        <p:spPr>
          <a:xfrm>
            <a:off x="445684" y="436705"/>
            <a:ext cx="7266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Начинаем подготовку к игре</a:t>
            </a:r>
            <a:endParaRPr b="1"/>
          </a:p>
        </p:txBody>
      </p:sp>
      <p:sp>
        <p:nvSpPr>
          <p:cNvPr id="214" name="Google Shape;214;p10"/>
          <p:cNvSpPr txBox="1"/>
          <p:nvPr/>
        </p:nvSpPr>
        <p:spPr>
          <a:xfrm>
            <a:off x="808339" y="1028788"/>
            <a:ext cx="6110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700"/>
              <a:buFont typeface="Play"/>
              <a:buNone/>
            </a:pPr>
            <a:r>
              <a:rPr b="1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Выберите сферу управления для своей команды.</a:t>
            </a:r>
            <a:endParaRPr/>
          </a:p>
        </p:txBody>
      </p:sp>
      <p:sp>
        <p:nvSpPr>
          <p:cNvPr id="215" name="Google Shape;215;p10"/>
          <p:cNvSpPr txBox="1"/>
          <p:nvPr/>
        </p:nvSpPr>
        <p:spPr>
          <a:xfrm>
            <a:off x="808338" y="1405340"/>
            <a:ext cx="6411390" cy="825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Проведите жеребьёвку или голосование. Затем представитель каждой сферы в общей колоде задач должен найти 10 карт одного цвета</a:t>
            </a:r>
            <a:r>
              <a:rPr b="0" i="0" lang="en-US" sz="15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*</a:t>
            </a: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 Положите отобранные карты перед собой.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16" name="Google Shape;216;p10"/>
          <p:cNvSpPr txBox="1"/>
          <p:nvPr/>
        </p:nvSpPr>
        <p:spPr>
          <a:xfrm>
            <a:off x="808339" y="2473817"/>
            <a:ext cx="5400600" cy="9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700"/>
              <a:buFont typeface="Play"/>
              <a:buNone/>
            </a:pPr>
            <a:r>
              <a:rPr b="1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2.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Достаньте из своей колоды 3 карты задач</a:t>
            </a:r>
            <a:b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 положите перед собой.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Оставшиеся карты оставьте рядом рубашкой вверх. </a:t>
            </a:r>
            <a:endParaRPr/>
          </a:p>
        </p:txBody>
      </p:sp>
      <p:sp>
        <p:nvSpPr>
          <p:cNvPr id="217" name="Google Shape;217;p10"/>
          <p:cNvSpPr txBox="1"/>
          <p:nvPr/>
        </p:nvSpPr>
        <p:spPr>
          <a:xfrm>
            <a:off x="792302" y="3695083"/>
            <a:ext cx="7559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spcFirstLastPara="1" rIns="38100" wrap="square" tIns="381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500"/>
              <a:buFont typeface="Play"/>
              <a:buNone/>
            </a:pPr>
            <a:r>
              <a:rPr b="0" i="1" lang="en-US" sz="15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*</a:t>
            </a:r>
            <a:r>
              <a:rPr b="0" i="1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Пустые карты «Уникальная задача» для сферы «Наука и образование» </a:t>
            </a:r>
            <a:br>
              <a:rPr b="0" i="1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1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не замешиваются в общую колоду, а остаются лежать рядом отдельной стопкой</a:t>
            </a:r>
            <a:endParaRPr i="1"/>
          </a:p>
        </p:txBody>
      </p:sp>
      <p:sp>
        <p:nvSpPr>
          <p:cNvPr id="218" name="Google Shape;218;p10"/>
          <p:cNvSpPr/>
          <p:nvPr/>
        </p:nvSpPr>
        <p:spPr>
          <a:xfrm rot="2700000">
            <a:off x="514275" y="114505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19" name="Google Shape;219;p10"/>
          <p:cNvSpPr/>
          <p:nvPr/>
        </p:nvSpPr>
        <p:spPr>
          <a:xfrm rot="2700000">
            <a:off x="514275" y="2595133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24" name="Google Shape;224;p1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1"/>
          <p:cNvSpPr txBox="1"/>
          <p:nvPr/>
        </p:nvSpPr>
        <p:spPr>
          <a:xfrm>
            <a:off x="445684" y="436705"/>
            <a:ext cx="7266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Продолжаем подготовку к игре</a:t>
            </a:r>
            <a:endParaRPr b="1"/>
          </a:p>
        </p:txBody>
      </p:sp>
      <p:sp>
        <p:nvSpPr>
          <p:cNvPr id="226" name="Google Shape;226;p11"/>
          <p:cNvSpPr txBox="1"/>
          <p:nvPr/>
        </p:nvSpPr>
        <p:spPr>
          <a:xfrm>
            <a:off x="777869" y="1017383"/>
            <a:ext cx="61107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700"/>
              <a:buFont typeface="Play"/>
              <a:buNone/>
            </a:pPr>
            <a:r>
              <a:rPr b="1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3.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В колоде карт профильных действий оставьте только те цвета, что участвуют в игре.</a:t>
            </a:r>
            <a:r>
              <a:rPr b="0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27" name="Google Shape;227;p11"/>
          <p:cNvSpPr txBox="1"/>
          <p:nvPr/>
        </p:nvSpPr>
        <p:spPr>
          <a:xfrm>
            <a:off x="777869" y="1813963"/>
            <a:ext cx="70260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700"/>
              <a:buFont typeface="Play"/>
              <a:buNone/>
            </a:pPr>
            <a:r>
              <a:rPr b="1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4.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Объедините в одну колоду карты действий: </a:t>
            </a:r>
            <a:b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цветные профильные, серые универсальные, золотые бонусные. </a:t>
            </a:r>
            <a:endParaRPr/>
          </a:p>
        </p:txBody>
      </p:sp>
      <p:sp>
        <p:nvSpPr>
          <p:cNvPr id="228" name="Google Shape;228;p11"/>
          <p:cNvSpPr/>
          <p:nvPr/>
        </p:nvSpPr>
        <p:spPr>
          <a:xfrm rot="2700000">
            <a:off x="514275" y="1145055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29" name="Google Shape;229;p11"/>
          <p:cNvSpPr/>
          <p:nvPr/>
        </p:nvSpPr>
        <p:spPr>
          <a:xfrm rot="2700000">
            <a:off x="514275" y="1949817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30" name="Google Shape;230;p11"/>
          <p:cNvSpPr txBox="1"/>
          <p:nvPr/>
        </p:nvSpPr>
        <p:spPr>
          <a:xfrm>
            <a:off x="777868" y="2605602"/>
            <a:ext cx="6470100" cy="10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700"/>
              <a:buFont typeface="Play"/>
              <a:buNone/>
            </a:pPr>
            <a:r>
              <a:rPr b="1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5.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Перетасуйте карты и раздайте каждой команде </a:t>
            </a:r>
            <a:b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(или игроку) по 6 карт. 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Держите карты действий в руках. Остальные карты уберите обратно. </a:t>
            </a:r>
            <a:endParaRPr/>
          </a:p>
        </p:txBody>
      </p:sp>
      <p:sp>
        <p:nvSpPr>
          <p:cNvPr id="231" name="Google Shape;231;p11"/>
          <p:cNvSpPr/>
          <p:nvPr/>
        </p:nvSpPr>
        <p:spPr>
          <a:xfrm rot="2700000">
            <a:off x="514276" y="2749878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"/>
          <p:cNvSpPr txBox="1"/>
          <p:nvPr/>
        </p:nvSpPr>
        <p:spPr>
          <a:xfrm>
            <a:off x="445684" y="436705"/>
            <a:ext cx="6119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Так будет выглядеть рабочее место</a:t>
            </a:r>
            <a:endParaRPr b="1" i="0" sz="21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37" name="Google Shape;237;p12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238" name="Google Shape;238;p12"/>
          <p:cNvSpPr txBox="1"/>
          <p:nvPr/>
        </p:nvSpPr>
        <p:spPr>
          <a:xfrm>
            <a:off x="1959608" y="3676192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239" name="Google Shape;239;p12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sp>
        <p:nvSpPr>
          <p:cNvPr id="240" name="Google Shape;240;p12"/>
          <p:cNvSpPr txBox="1"/>
          <p:nvPr/>
        </p:nvSpPr>
        <p:spPr>
          <a:xfrm>
            <a:off x="5602699" y="1111250"/>
            <a:ext cx="2698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Стол игрока или команды</a:t>
            </a:r>
            <a:endParaRPr/>
          </a:p>
        </p:txBody>
      </p:sp>
      <p:pic>
        <p:nvPicPr>
          <p:cNvPr descr="Frame 136.png" id="241" name="Google Shape;24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2031892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5.png" id="242" name="Google Shape;242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7242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9.png" id="243" name="Google Shape;243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7242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2.png" id="244" name="Google Shape;244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74095" y="3028943"/>
            <a:ext cx="2013309" cy="1342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3"/>
          <p:cNvSpPr txBox="1"/>
          <p:nvPr/>
        </p:nvSpPr>
        <p:spPr>
          <a:xfrm>
            <a:off x="445684" y="436705"/>
            <a:ext cx="6119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Так будет выглядеть рабочее место</a:t>
            </a:r>
            <a:endParaRPr b="1"/>
          </a:p>
        </p:txBody>
      </p:sp>
      <p:sp>
        <p:nvSpPr>
          <p:cNvPr id="250" name="Google Shape;250;p13"/>
          <p:cNvSpPr txBox="1"/>
          <p:nvPr/>
        </p:nvSpPr>
        <p:spPr>
          <a:xfrm>
            <a:off x="5700025" y="974750"/>
            <a:ext cx="2733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Рука игрока или команды</a:t>
            </a:r>
            <a:endParaRPr/>
          </a:p>
        </p:txBody>
      </p:sp>
      <p:pic>
        <p:nvPicPr>
          <p:cNvPr descr="Frame 128.png" id="251" name="Google Shape;25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170136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252" name="Google Shape;25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6110" y="26884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253" name="Google Shape;253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56310" y="29932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254" name="Google Shape;254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03301" y="148361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255" name="Google Shape;255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9310" y="16089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256" name="Google Shape;256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321920" y="3361530"/>
            <a:ext cx="2019301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4"/>
          <p:cNvSpPr/>
          <p:nvPr/>
        </p:nvSpPr>
        <p:spPr>
          <a:xfrm>
            <a:off x="482409" y="1013233"/>
            <a:ext cx="2794683" cy="3117034"/>
          </a:xfrm>
          <a:prstGeom prst="roundRect">
            <a:avLst>
              <a:gd fmla="val 4591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2" name="Google Shape;262;p14"/>
          <p:cNvSpPr/>
          <p:nvPr/>
        </p:nvSpPr>
        <p:spPr>
          <a:xfrm>
            <a:off x="482409" y="2060507"/>
            <a:ext cx="2794683" cy="2100907"/>
          </a:xfrm>
          <a:prstGeom prst="roundRect">
            <a:avLst>
              <a:gd fmla="val 610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3" name="Google Shape;263;p14"/>
          <p:cNvSpPr txBox="1"/>
          <p:nvPr/>
        </p:nvSpPr>
        <p:spPr>
          <a:xfrm>
            <a:off x="445684" y="436705"/>
            <a:ext cx="6119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lang="en-US" sz="21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происходит управление городом</a:t>
            </a:r>
            <a:endParaRPr b="1" sz="2100">
              <a:solidFill>
                <a:srgbClr val="1C4F5F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4" name="Google Shape;264;p14"/>
          <p:cNvSpPr txBox="1"/>
          <p:nvPr/>
        </p:nvSpPr>
        <p:spPr>
          <a:xfrm>
            <a:off x="562227" y="1115393"/>
            <a:ext cx="26349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Этап 1</a:t>
            </a: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. </a:t>
            </a: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Выберите одну из доступных карт действий, которую хотите сыграть. При этом определитесь </a:t>
            </a:r>
            <a:b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с действием: </a:t>
            </a:r>
            <a:endParaRPr/>
          </a:p>
        </p:txBody>
      </p:sp>
      <p:sp>
        <p:nvSpPr>
          <p:cNvPr id="265" name="Google Shape;265;p14"/>
          <p:cNvSpPr/>
          <p:nvPr/>
        </p:nvSpPr>
        <p:spPr>
          <a:xfrm rot="2700000">
            <a:off x="675534" y="2241043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6" name="Google Shape;266;p14"/>
          <p:cNvSpPr txBox="1"/>
          <p:nvPr/>
        </p:nvSpPr>
        <p:spPr>
          <a:xfrm>
            <a:off x="921407" y="2128760"/>
            <a:ext cx="2214500" cy="746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Профильное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(цвет карт действия и задач совпадают, подходит для вашей сферы управления). Одна такая карта закрывает задачу.</a:t>
            </a:r>
            <a:endParaRPr/>
          </a:p>
        </p:txBody>
      </p:sp>
      <p:sp>
        <p:nvSpPr>
          <p:cNvPr id="267" name="Google Shape;267;p14"/>
          <p:cNvSpPr/>
          <p:nvPr/>
        </p:nvSpPr>
        <p:spPr>
          <a:xfrm rot="2700000">
            <a:off x="675534" y="2980883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8" name="Google Shape;268;p14"/>
          <p:cNvSpPr txBox="1"/>
          <p:nvPr/>
        </p:nvSpPr>
        <p:spPr>
          <a:xfrm>
            <a:off x="921407" y="2868602"/>
            <a:ext cx="2214500" cy="7467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Универсальное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(карта серого цвета, подходит для всех сфер). Для завершения задачи необходимо две такие карты.</a:t>
            </a:r>
            <a:endParaRPr/>
          </a:p>
        </p:txBody>
      </p:sp>
      <p:sp>
        <p:nvSpPr>
          <p:cNvPr id="269" name="Google Shape;269;p14"/>
          <p:cNvSpPr/>
          <p:nvPr/>
        </p:nvSpPr>
        <p:spPr>
          <a:xfrm rot="2700000">
            <a:off x="675534" y="3712216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0" name="Google Shape;270;p14"/>
          <p:cNvSpPr txBox="1"/>
          <p:nvPr/>
        </p:nvSpPr>
        <p:spPr>
          <a:xfrm>
            <a:off x="921406" y="3638033"/>
            <a:ext cx="2368387" cy="411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Бонусное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(карта золотого цвета). Помогает быстрее решить задачу.</a:t>
            </a:r>
            <a:endParaRPr/>
          </a:p>
        </p:txBody>
      </p:sp>
      <p:sp>
        <p:nvSpPr>
          <p:cNvPr id="271" name="Google Shape;271;p14"/>
          <p:cNvSpPr/>
          <p:nvPr/>
        </p:nvSpPr>
        <p:spPr>
          <a:xfrm>
            <a:off x="3416003" y="1013233"/>
            <a:ext cx="2794684" cy="2100907"/>
          </a:xfrm>
          <a:prstGeom prst="roundRect">
            <a:avLst>
              <a:gd fmla="val 6106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2" name="Google Shape;272;p14"/>
          <p:cNvSpPr/>
          <p:nvPr/>
        </p:nvSpPr>
        <p:spPr>
          <a:xfrm>
            <a:off x="3419931" y="2029361"/>
            <a:ext cx="2794683" cy="1084778"/>
          </a:xfrm>
          <a:prstGeom prst="roundRect">
            <a:avLst>
              <a:gd fmla="val 11827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3" name="Google Shape;273;p14"/>
          <p:cNvSpPr txBox="1"/>
          <p:nvPr/>
        </p:nvSpPr>
        <p:spPr>
          <a:xfrm>
            <a:off x="3566869" y="1115393"/>
            <a:ext cx="2543100" cy="6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Этап 2.</a:t>
            </a: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Положите карту действия на карту задачи. Если выбрано бонусное действие, выполните его.</a:t>
            </a: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74" name="Google Shape;274;p14"/>
          <p:cNvSpPr/>
          <p:nvPr/>
        </p:nvSpPr>
        <p:spPr>
          <a:xfrm rot="2700000">
            <a:off x="3613056" y="2209894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5" name="Google Shape;275;p14"/>
          <p:cNvSpPr txBox="1"/>
          <p:nvPr/>
        </p:nvSpPr>
        <p:spPr>
          <a:xfrm>
            <a:off x="3858929" y="2097613"/>
            <a:ext cx="2214501" cy="914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вы используете карту, которая не подходит под вашу задачу, она уходит в штрафные карты, а рейтинг города снижается. </a:t>
            </a:r>
            <a:endParaRPr/>
          </a:p>
        </p:txBody>
      </p:sp>
      <p:sp>
        <p:nvSpPr>
          <p:cNvPr id="276" name="Google Shape;276;p14"/>
          <p:cNvSpPr/>
          <p:nvPr/>
        </p:nvSpPr>
        <p:spPr>
          <a:xfrm>
            <a:off x="6353526" y="1013233"/>
            <a:ext cx="2342986" cy="1364100"/>
          </a:xfrm>
          <a:prstGeom prst="roundRect">
            <a:avLst>
              <a:gd fmla="val 8575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7" name="Google Shape;277;p14"/>
          <p:cNvSpPr txBox="1"/>
          <p:nvPr/>
        </p:nvSpPr>
        <p:spPr>
          <a:xfrm>
            <a:off x="6504391" y="1115393"/>
            <a:ext cx="22146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Этап 3. </a:t>
            </a: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Если задача закрыта, переверните её вместе </a:t>
            </a:r>
            <a:b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с картами действий на ней,</a:t>
            </a:r>
            <a:b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а затем возьмите новую задачу из вашей колоды задач.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5"/>
          <p:cNvSpPr/>
          <p:nvPr/>
        </p:nvSpPr>
        <p:spPr>
          <a:xfrm>
            <a:off x="365613" y="1971750"/>
            <a:ext cx="2794684" cy="1199999"/>
          </a:xfrm>
          <a:prstGeom prst="roundRect">
            <a:avLst>
              <a:gd fmla="val 10691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83" name="Google Shape;283;p15"/>
          <p:cNvSpPr txBox="1"/>
          <p:nvPr/>
        </p:nvSpPr>
        <p:spPr>
          <a:xfrm>
            <a:off x="445684" y="436705"/>
            <a:ext cx="6119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происходит</a:t>
            </a:r>
            <a:r>
              <a:rPr b="1" lang="en-US" sz="21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управлени</a:t>
            </a:r>
            <a:r>
              <a:rPr b="1" lang="en-US" sz="21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е</a:t>
            </a: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городом</a:t>
            </a:r>
            <a:endParaRPr b="1"/>
          </a:p>
        </p:txBody>
      </p:sp>
      <p:sp>
        <p:nvSpPr>
          <p:cNvPr id="284" name="Google Shape;284;p15"/>
          <p:cNvSpPr txBox="1"/>
          <p:nvPr/>
        </p:nvSpPr>
        <p:spPr>
          <a:xfrm>
            <a:off x="516480" y="2073910"/>
            <a:ext cx="2506500" cy="10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Этап 4.</a:t>
            </a: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Если было выполнено бонусное действие, отправьте использованную карту в ваш сброс (не путайте со штрафными картами!).</a:t>
            </a:r>
            <a:r>
              <a:rPr b="1" i="0" lang="en-US" sz="12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285" name="Google Shape;285;p15"/>
          <p:cNvSpPr/>
          <p:nvPr/>
        </p:nvSpPr>
        <p:spPr>
          <a:xfrm>
            <a:off x="3301172" y="1971750"/>
            <a:ext cx="2794684" cy="1199999"/>
          </a:xfrm>
          <a:prstGeom prst="roundRect">
            <a:avLst>
              <a:gd fmla="val 10691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86" name="Google Shape;286;p15"/>
          <p:cNvSpPr txBox="1"/>
          <p:nvPr/>
        </p:nvSpPr>
        <p:spPr>
          <a:xfrm>
            <a:off x="3452038" y="2073910"/>
            <a:ext cx="25065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Этап 5. </a:t>
            </a: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Когда все команды совершат по одному действию, передайте оставшуюся стопку карт действий следующей команде или игроку по часовой стрелке.</a:t>
            </a:r>
            <a:endParaRPr/>
          </a:p>
        </p:txBody>
      </p:sp>
      <p:sp>
        <p:nvSpPr>
          <p:cNvPr id="287" name="Google Shape;287;p15"/>
          <p:cNvSpPr/>
          <p:nvPr/>
        </p:nvSpPr>
        <p:spPr>
          <a:xfrm>
            <a:off x="6236730" y="1971750"/>
            <a:ext cx="2541656" cy="1199999"/>
          </a:xfrm>
          <a:prstGeom prst="roundRect">
            <a:avLst>
              <a:gd fmla="val 9723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88" name="Google Shape;288;p15"/>
          <p:cNvSpPr txBox="1"/>
          <p:nvPr/>
        </p:nvSpPr>
        <p:spPr>
          <a:xfrm>
            <a:off x="6387596" y="2073910"/>
            <a:ext cx="2239800" cy="6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Этап 6. </a:t>
            </a:r>
            <a:r>
              <a:rPr b="0" i="0" lang="en-US" sz="11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Повторяйте этапы 1–5, пока не будет использована последняя карта на руках.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6"/>
          <p:cNvSpPr txBox="1"/>
          <p:nvPr/>
        </p:nvSpPr>
        <p:spPr>
          <a:xfrm>
            <a:off x="445685" y="436705"/>
            <a:ext cx="5160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900"/>
              <a:buFont typeface="Play"/>
              <a:buNone/>
            </a:pPr>
            <a:r>
              <a:rPr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Пример хода с применением</a:t>
            </a:r>
            <a:r>
              <a:rPr b="1"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 универсальной карты действия</a:t>
            </a:r>
            <a:endParaRPr b="1"/>
          </a:p>
        </p:txBody>
      </p:sp>
      <p:sp>
        <p:nvSpPr>
          <p:cNvPr id="294" name="Google Shape;294;p16"/>
          <p:cNvSpPr txBox="1"/>
          <p:nvPr/>
        </p:nvSpPr>
        <p:spPr>
          <a:xfrm>
            <a:off x="492386" y="1998804"/>
            <a:ext cx="66483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-317500" lvl="0" marL="3175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Команда выбирает выполнить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универсальное действие.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Карта применяется к одной из текущих задач.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Для полного закрытия этой задачи потребуется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ещё одно универсальное действие.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Оставшиеся карты действий команда передаёт следующе</a:t>
            </a:r>
            <a:r>
              <a:rPr lang="en-US" sz="1600">
                <a:latin typeface="Play"/>
                <a:ea typeface="Play"/>
                <a:cs typeface="Play"/>
                <a:sym typeface="Play"/>
              </a:rPr>
              <a:t>й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команде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по часовой стрелке.</a:t>
            </a:r>
            <a:endParaRPr/>
          </a:p>
        </p:txBody>
      </p:sp>
      <p:sp>
        <p:nvSpPr>
          <p:cNvPr id="295" name="Google Shape;295;p16"/>
          <p:cNvSpPr/>
          <p:nvPr/>
        </p:nvSpPr>
        <p:spPr>
          <a:xfrm>
            <a:off x="510175" y="1291726"/>
            <a:ext cx="6375297" cy="502296"/>
          </a:xfrm>
          <a:prstGeom prst="roundRect">
            <a:avLst>
              <a:gd fmla="val 24430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96" name="Google Shape;296;p16"/>
          <p:cNvSpPr txBox="1"/>
          <p:nvPr/>
        </p:nvSpPr>
        <p:spPr>
          <a:xfrm>
            <a:off x="653466" y="1376504"/>
            <a:ext cx="6088716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Команда 1 работает в сфере «Транспорт и инфраструктура»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/>
        </p:nvSpPr>
        <p:spPr>
          <a:xfrm>
            <a:off x="445684" y="436704"/>
            <a:ext cx="8252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выбирает выполнить универсальное действие</a:t>
            </a:r>
            <a:endParaRPr b="0" i="0" sz="21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02" name="Google Shape;302;p17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03" name="Google Shape;303;p17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04" name="Google Shape;304;p17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37.png" id="305" name="Google Shape;30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2031892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7.png" id="306" name="Google Shape;30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5464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8.png" id="307" name="Google Shape;307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5464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9.png" id="308" name="Google Shape;308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74095" y="2851143"/>
            <a:ext cx="2013309" cy="1342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8"/>
          <p:cNvSpPr txBox="1"/>
          <p:nvPr/>
        </p:nvSpPr>
        <p:spPr>
          <a:xfrm>
            <a:off x="445684" y="436704"/>
            <a:ext cx="8252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выбирает выполнить универсальное действие</a:t>
            </a:r>
            <a:endParaRPr b="0" i="0" sz="21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28.png" id="314" name="Google Shape;31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170137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315" name="Google Shape;315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6110" y="26884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316" name="Google Shape;316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56310" y="2993231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317" name="Google Shape;317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03302" y="148361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318" name="Google Shape;318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9310" y="16089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319" name="Google Shape;319;p1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321920" y="3361530"/>
            <a:ext cx="2019301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9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25" name="Google Shape;325;p19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26" name="Google Shape;326;p19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37.png" id="327" name="Google Shape;32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2031892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7.png" id="328" name="Google Shape;32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6861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8.png" id="329" name="Google Shape;329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6861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9.png" id="330" name="Google Shape;330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74095" y="2990843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8.png" id="331" name="Google Shape;331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271118" y="3474262"/>
            <a:ext cx="2019301" cy="1346201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19"/>
          <p:cNvSpPr txBox="1"/>
          <p:nvPr/>
        </p:nvSpPr>
        <p:spPr>
          <a:xfrm>
            <a:off x="3896159" y="282661"/>
            <a:ext cx="4372800" cy="11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Шаги 2 и 3.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Карта применяется к одной </a:t>
            </a:r>
            <a:b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из текущих задач. Для полного закрытия</a:t>
            </a:r>
            <a:b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этой задачи потребуется ещё одно универсальное действие.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20" name="Google Shape;120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 txBox="1"/>
          <p:nvPr/>
        </p:nvSpPr>
        <p:spPr>
          <a:xfrm>
            <a:off x="638542" y="971445"/>
            <a:ext cx="4494600" cy="31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Искусственный интеллект (ИИ)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помогает людям в самых разных сферах и отраслях — от искусства до науки.</a:t>
            </a:r>
            <a:br>
              <a:rPr lang="en-US" sz="1800">
                <a:latin typeface="Play"/>
                <a:ea typeface="Play"/>
                <a:cs typeface="Play"/>
                <a:sym typeface="Play"/>
              </a:rPr>
            </a:br>
            <a:br>
              <a:rPr lang="en-US" sz="1800">
                <a:latin typeface="Play"/>
                <a:ea typeface="Play"/>
                <a:cs typeface="Play"/>
                <a:sym typeface="Play"/>
              </a:rPr>
            </a:b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ИИ делает нашу жизнь удобнее, помогает решать важные задачи и автоматизирует многие виды работ. 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br>
              <a:rPr lang="en-US" sz="1800">
                <a:latin typeface="Play"/>
                <a:ea typeface="Play"/>
                <a:cs typeface="Play"/>
                <a:sym typeface="Play"/>
              </a:rPr>
            </a:b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 этой игре вы </a:t>
            </a:r>
            <a:r>
              <a:rPr b="1" lang="en-US" sz="1800">
                <a:latin typeface="Play"/>
                <a:ea typeface="Play"/>
                <a:cs typeface="Play"/>
                <a:sym typeface="Play"/>
              </a:rPr>
              <a:t>будете применять</a:t>
            </a: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ИИ для </a:t>
            </a:r>
            <a:r>
              <a:rPr b="1" lang="en-US" sz="1800">
                <a:latin typeface="Play"/>
                <a:ea typeface="Play"/>
                <a:cs typeface="Play"/>
                <a:sym typeface="Play"/>
              </a:rPr>
              <a:t>управления городом.</a:t>
            </a:r>
            <a:endParaRPr b="1"/>
          </a:p>
        </p:txBody>
      </p:sp>
      <p:sp>
        <p:nvSpPr>
          <p:cNvPr id="122" name="Google Shape;122;p2"/>
          <p:cNvSpPr/>
          <p:nvPr/>
        </p:nvSpPr>
        <p:spPr>
          <a:xfrm>
            <a:off x="5387792" y="922239"/>
            <a:ext cx="3005537" cy="3005538"/>
          </a:xfrm>
          <a:prstGeom prst="ellipse">
            <a:avLst/>
          </a:prstGeom>
          <a:solidFill>
            <a:srgbClr val="32C2A7"/>
          </a:solidFill>
          <a:ln cap="flat" cmpd="sng" w="25400">
            <a:solidFill>
              <a:srgbClr val="1C4F5F"/>
            </a:solidFill>
            <a:prstDash val="solid"/>
            <a:miter lim="400000"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av_egorova__Create_a_vibrant_and_inspiring_image_that_reflects__c64292ef-7c71-426b-955d-5a81248f35dc.png" id="123" name="Google Shape;123;p2"/>
          <p:cNvPicPr preferRelativeResize="0"/>
          <p:nvPr/>
        </p:nvPicPr>
        <p:blipFill rotWithShape="1">
          <a:blip r:embed="rId4">
            <a:alphaModFix/>
          </a:blip>
          <a:srcRect b="3" l="0" r="3" t="0"/>
          <a:stretch/>
        </p:blipFill>
        <p:spPr>
          <a:xfrm>
            <a:off x="5589530" y="1215723"/>
            <a:ext cx="3005536" cy="3005536"/>
          </a:xfrm>
          <a:custGeom>
            <a:rect b="b" l="l" r="r" t="t"/>
            <a:pathLst>
              <a:path extrusionOk="0" h="21600" w="21600">
                <a:moveTo>
                  <a:pt x="10801" y="0"/>
                </a:moveTo>
                <a:cubicBezTo>
                  <a:pt x="4837" y="0"/>
                  <a:pt x="0" y="4837"/>
                  <a:pt x="0" y="10801"/>
                </a:cubicBezTo>
                <a:cubicBezTo>
                  <a:pt x="0" y="16766"/>
                  <a:pt x="4837" y="21600"/>
                  <a:pt x="10801" y="21600"/>
                </a:cubicBezTo>
                <a:cubicBezTo>
                  <a:pt x="16766" y="21600"/>
                  <a:pt x="21600" y="16766"/>
                  <a:pt x="21600" y="10801"/>
                </a:cubicBezTo>
                <a:cubicBezTo>
                  <a:pt x="21600" y="4837"/>
                  <a:pt x="16766" y="0"/>
                  <a:pt x="10801" y="0"/>
                </a:cubicBezTo>
                <a:close/>
              </a:path>
            </a:pathLst>
          </a:custGeom>
          <a:noFill/>
          <a:ln cap="flat" cmpd="sng" w="25400">
            <a:solidFill>
              <a:srgbClr val="1C4F5F"/>
            </a:solidFill>
            <a:prstDash val="solid"/>
            <a:miter lim="400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0"/>
          <p:cNvSpPr txBox="1"/>
          <p:nvPr/>
        </p:nvSpPr>
        <p:spPr>
          <a:xfrm>
            <a:off x="445684" y="436704"/>
            <a:ext cx="6119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Рука команды</a:t>
            </a:r>
            <a:endParaRPr b="1" i="0" sz="21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31.png" id="338" name="Google Shape;33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685" y="2289238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339" name="Google Shape;33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5955" y="2553888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340" name="Google Shape;340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97677" y="1207693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341" name="Google Shape;341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79585" y="1622601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342" name="Google Shape;342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29583" y="3383688"/>
            <a:ext cx="2019302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1"/>
          <p:cNvSpPr txBox="1"/>
          <p:nvPr/>
        </p:nvSpPr>
        <p:spPr>
          <a:xfrm>
            <a:off x="445675" y="436700"/>
            <a:ext cx="6587100" cy="7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4. 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Оставшиеся карты действий команда переда</a:t>
            </a:r>
            <a:r>
              <a:rPr lang="en-US" sz="21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ё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т следующе</a:t>
            </a:r>
            <a:r>
              <a:rPr lang="en-US" sz="21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й 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команде по часовой</a:t>
            </a:r>
            <a:r>
              <a:rPr lang="en-US" sz="21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стрелке</a:t>
            </a:r>
            <a:r>
              <a:rPr b="1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pic>
        <p:nvPicPr>
          <p:cNvPr descr="Frame 131.png" id="348" name="Google Shape;34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685" y="2289238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349" name="Google Shape;349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5955" y="2553888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350" name="Google Shape;350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97677" y="1207693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351" name="Google Shape;351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079585" y="1622601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352" name="Google Shape;352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729583" y="3383688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.pdf" id="353" name="Google Shape;353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1138621">
            <a:off x="6498147" y="3888861"/>
            <a:ext cx="845503" cy="101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2"/>
          <p:cNvSpPr txBox="1"/>
          <p:nvPr/>
        </p:nvSpPr>
        <p:spPr>
          <a:xfrm>
            <a:off x="445685" y="436705"/>
            <a:ext cx="5160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Пример хода команды с применением </a:t>
            </a:r>
            <a:r>
              <a:rPr b="1"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профильной карты действия</a:t>
            </a:r>
            <a:endParaRPr/>
          </a:p>
        </p:txBody>
      </p:sp>
      <p:sp>
        <p:nvSpPr>
          <p:cNvPr id="359" name="Google Shape;359;p22"/>
          <p:cNvSpPr txBox="1"/>
          <p:nvPr/>
        </p:nvSpPr>
        <p:spPr>
          <a:xfrm>
            <a:off x="492386" y="1998804"/>
            <a:ext cx="70896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-317500" lvl="0" marL="317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Команда выбирает выполнить</a:t>
            </a:r>
            <a:r>
              <a:rPr b="0" i="0" lang="en-US" sz="16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профильное действие.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Карта применяется к одной из текущих задач и сразу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закрывает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её.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Закрытая задача вместе с картой действия перемещается</a:t>
            </a:r>
            <a:b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зону выполненных задач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, а из колоды открывается новая задача.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Оставшиеся на руках карты команда передаёт следующей </a:t>
            </a:r>
            <a:b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команде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по часовой стрелке.</a:t>
            </a:r>
            <a:r>
              <a:rPr b="0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360" name="Google Shape;360;p22"/>
          <p:cNvSpPr/>
          <p:nvPr/>
        </p:nvSpPr>
        <p:spPr>
          <a:xfrm>
            <a:off x="510173" y="1291726"/>
            <a:ext cx="5746877" cy="502296"/>
          </a:xfrm>
          <a:prstGeom prst="roundRect">
            <a:avLst>
              <a:gd fmla="val 24430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61" name="Google Shape;361;p22"/>
          <p:cNvSpPr txBox="1"/>
          <p:nvPr/>
        </p:nvSpPr>
        <p:spPr>
          <a:xfrm>
            <a:off x="653465" y="1376504"/>
            <a:ext cx="5460294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Команда 2 работает в сфере «Экономика и финансы»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3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67" name="Google Shape;367;p23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68" name="Google Shape;368;p23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40.png" id="369" name="Google Shape;36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2031892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8.png" id="370" name="Google Shape;370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5464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9.png" id="371" name="Google Shape;371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5464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0.png" id="372" name="Google Shape;372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74095" y="2851143"/>
            <a:ext cx="2013309" cy="1342207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23"/>
          <p:cNvSpPr txBox="1"/>
          <p:nvPr/>
        </p:nvSpPr>
        <p:spPr>
          <a:xfrm>
            <a:off x="445684" y="525604"/>
            <a:ext cx="825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выбирает выполнить профильное действие</a:t>
            </a:r>
            <a:endParaRPr>
              <a:solidFill>
                <a:srgbClr val="32C2A7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4"/>
          <p:cNvSpPr txBox="1"/>
          <p:nvPr/>
        </p:nvSpPr>
        <p:spPr>
          <a:xfrm>
            <a:off x="445684" y="525604"/>
            <a:ext cx="825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выбирает выполнить профильное действие</a:t>
            </a:r>
            <a:endParaRPr>
              <a:solidFill>
                <a:srgbClr val="32C2A7"/>
              </a:solidFill>
            </a:endParaRPr>
          </a:p>
        </p:txBody>
      </p:sp>
      <p:pic>
        <p:nvPicPr>
          <p:cNvPr descr="Frame 128.png" id="379" name="Google Shape;37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170137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380" name="Google Shape;380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6110" y="26884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381" name="Google Shape;381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56310" y="2993231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382" name="Google Shape;382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03302" y="148361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383" name="Google Shape;383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9310" y="16089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384" name="Google Shape;384;p2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321920" y="3361530"/>
            <a:ext cx="2019301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5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90" name="Google Shape;390;p25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391" name="Google Shape;391;p25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40.png" id="392" name="Google Shape;39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1900634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8.png" id="393" name="Google Shape;39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6861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9.png" id="394" name="Google Shape;394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6861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0.png" id="395" name="Google Shape;395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74095" y="2990843"/>
            <a:ext cx="2013309" cy="1342207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25"/>
          <p:cNvSpPr txBox="1"/>
          <p:nvPr/>
        </p:nvSpPr>
        <p:spPr>
          <a:xfrm>
            <a:off x="3896159" y="282661"/>
            <a:ext cx="43728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Шаги 2 и 3. 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Карта применяется к одной </a:t>
            </a:r>
            <a:b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из текущих задач и сразу закрывает её. Закрытая задача вместе с картой действия перемещается в зону выполненных задач, </a:t>
            </a:r>
            <a:b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а из колоды открывается новая задача</a:t>
            </a:r>
            <a:endParaRPr>
              <a:solidFill>
                <a:srgbClr val="32C2A7"/>
              </a:solidFill>
            </a:endParaRPr>
          </a:p>
        </p:txBody>
      </p:sp>
      <p:pic>
        <p:nvPicPr>
          <p:cNvPr descr="Frame 144.png" id="397" name="Google Shape;397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0381" y="2448074"/>
            <a:ext cx="2019301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6"/>
          <p:cNvSpPr txBox="1"/>
          <p:nvPr/>
        </p:nvSpPr>
        <p:spPr>
          <a:xfrm>
            <a:off x="445684" y="436704"/>
            <a:ext cx="6119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Рука команды</a:t>
            </a:r>
            <a:endParaRPr b="1" i="0" sz="21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28.png" id="403" name="Google Shape;40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670" y="1306846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404" name="Google Shape;40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9410" y="296641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405" name="Google Shape;405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11710" y="3425031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406" name="Google Shape;406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75977" y="152466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407" name="Google Shape;407;p2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10820" y="1786730"/>
            <a:ext cx="2019302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27"/>
          <p:cNvSpPr txBox="1"/>
          <p:nvPr/>
        </p:nvSpPr>
        <p:spPr>
          <a:xfrm>
            <a:off x="445684" y="436704"/>
            <a:ext cx="70554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900"/>
              <a:buFont typeface="Play"/>
              <a:buNone/>
            </a:pPr>
            <a:r>
              <a:rPr b="1" i="0" lang="en-US" sz="19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4. </a:t>
            </a:r>
            <a:r>
              <a:rPr b="0" i="0" lang="en-US" sz="19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Оставшиеся на руках карты команда передаёт следующей команде по часовой стрелке</a:t>
            </a:r>
            <a:endParaRPr>
              <a:solidFill>
                <a:srgbClr val="32C2A7"/>
              </a:solidFill>
            </a:endParaRPr>
          </a:p>
        </p:txBody>
      </p:sp>
      <p:pic>
        <p:nvPicPr>
          <p:cNvPr descr="Frame 128.png" id="413" name="Google Shape;41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670" y="1306846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414" name="Google Shape;41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9410" y="296641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415" name="Google Shape;415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11710" y="3425031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416" name="Google Shape;416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75977" y="152466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417" name="Google Shape;417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10820" y="17867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.pdf" id="418" name="Google Shape;418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1138621">
            <a:off x="6663247" y="3698361"/>
            <a:ext cx="845503" cy="101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28"/>
          <p:cNvSpPr txBox="1"/>
          <p:nvPr/>
        </p:nvSpPr>
        <p:spPr>
          <a:xfrm>
            <a:off x="445685" y="436705"/>
            <a:ext cx="5160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Пример хода команды с применением </a:t>
            </a:r>
            <a:r>
              <a:rPr b="1"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бонусной карты действия</a:t>
            </a:r>
            <a:r>
              <a:rPr b="0" i="0" lang="en-US" sz="19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:</a:t>
            </a:r>
            <a:endParaRPr/>
          </a:p>
        </p:txBody>
      </p:sp>
      <p:sp>
        <p:nvSpPr>
          <p:cNvPr id="424" name="Google Shape;424;p28"/>
          <p:cNvSpPr txBox="1"/>
          <p:nvPr/>
        </p:nvSpPr>
        <p:spPr>
          <a:xfrm>
            <a:off x="492375" y="1998800"/>
            <a:ext cx="67500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-317500" lvl="0" marL="317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Команда выбирает выполнить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бонусное действие.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Команда применяет эту карту и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обменивается с соседней командой любой картой</a:t>
            </a:r>
            <a:r>
              <a:rPr b="0" i="0" lang="en-US" sz="16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рук.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Сыгранная бонусная карта отправляется в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сброс.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Оставшиеся на руках карты команда передаёт следующе</a:t>
            </a:r>
            <a:r>
              <a:rPr lang="en-US" sz="1600">
                <a:latin typeface="Play"/>
                <a:ea typeface="Play"/>
                <a:cs typeface="Play"/>
                <a:sym typeface="Play"/>
              </a:rPr>
              <a:t>й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команде </a:t>
            </a:r>
            <a:r>
              <a:rPr b="0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по часовой стрелке</a:t>
            </a:r>
            <a:r>
              <a:rPr b="0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sp>
        <p:nvSpPr>
          <p:cNvPr id="425" name="Google Shape;425;p28"/>
          <p:cNvSpPr/>
          <p:nvPr/>
        </p:nvSpPr>
        <p:spPr>
          <a:xfrm>
            <a:off x="510175" y="1291726"/>
            <a:ext cx="5561909" cy="502296"/>
          </a:xfrm>
          <a:prstGeom prst="roundRect">
            <a:avLst>
              <a:gd fmla="val 24430" name="adj"/>
            </a:avLst>
          </a:prstGeom>
          <a:solidFill>
            <a:srgbClr val="62BFA8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26" name="Google Shape;426;p28"/>
          <p:cNvSpPr txBox="1"/>
          <p:nvPr/>
        </p:nvSpPr>
        <p:spPr>
          <a:xfrm>
            <a:off x="653466" y="1376504"/>
            <a:ext cx="5394907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Команда 3 работает в сфере «Наука и образование»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9"/>
          <p:cNvSpPr txBox="1"/>
          <p:nvPr/>
        </p:nvSpPr>
        <p:spPr>
          <a:xfrm>
            <a:off x="445684" y="462104"/>
            <a:ext cx="825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выбирает выполнить бонусное действие</a:t>
            </a:r>
            <a:endParaRPr b="0" i="0" sz="18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32" name="Google Shape;432;p29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433" name="Google Shape;433;p29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434" name="Google Shape;434;p29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38.png" id="435" name="Google Shape;43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2031892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436" name="Google Shape;436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5464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7.png" id="437" name="Google Shape;437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5464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8.png" id="438" name="Google Shape;438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74095" y="2851143"/>
            <a:ext cx="2013309" cy="1342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28" name="Google Shape;128;p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"/>
          <p:cNvSpPr txBox="1"/>
          <p:nvPr/>
        </p:nvSpPr>
        <p:spPr>
          <a:xfrm>
            <a:off x="690099" y="1122112"/>
            <a:ext cx="7548600" cy="25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Вы станете частью команды, к</a:t>
            </a:r>
            <a:r>
              <a:rPr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оторая управляет городом </a:t>
            </a:r>
            <a:br>
              <a:rPr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помощью искусственного интеллекта.</a:t>
            </a:r>
            <a:br>
              <a:rPr lang="en-US" sz="1800">
                <a:latin typeface="Play"/>
                <a:ea typeface="Play"/>
                <a:cs typeface="Play"/>
                <a:sym typeface="Play"/>
              </a:rPr>
            </a:br>
            <a:b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Вам предстоит </a:t>
            </a: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решать реальные городские проблемы</a:t>
            </a: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,</a:t>
            </a:r>
            <a:b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используя инновационные технологии.</a:t>
            </a:r>
            <a:br>
              <a:rPr lang="en-US" sz="1800">
                <a:latin typeface="Play"/>
                <a:ea typeface="Play"/>
                <a:cs typeface="Play"/>
                <a:sym typeface="Play"/>
              </a:rPr>
            </a:b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Вы принимаете решения — создавайте, экспериментируйте </a:t>
            </a:r>
            <a:b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 меняйте город к лучшему.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rame 128.png" id="443" name="Google Shape;44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170137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8.png" id="444" name="Google Shape;444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6110" y="26884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445" name="Google Shape;445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56310" y="2993231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446" name="Google Shape;446;p3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03302" y="148361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447" name="Google Shape;447;p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9310" y="16089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448" name="Google Shape;448;p3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321920" y="3361530"/>
            <a:ext cx="2019301" cy="1346201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30"/>
          <p:cNvSpPr txBox="1"/>
          <p:nvPr/>
        </p:nvSpPr>
        <p:spPr>
          <a:xfrm>
            <a:off x="445684" y="462104"/>
            <a:ext cx="825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1.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выбирает выполнить бонусное действие</a:t>
            </a:r>
            <a:endParaRPr b="0" i="0" sz="18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1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455" name="Google Shape;455;p31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456" name="Google Shape;456;p31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38.png" id="457" name="Google Shape;45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1900634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458" name="Google Shape;458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6861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7.png" id="459" name="Google Shape;459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6861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8.png" id="460" name="Google Shape;460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94795" y="2990843"/>
            <a:ext cx="2013309" cy="1342207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31"/>
          <p:cNvSpPr txBox="1"/>
          <p:nvPr/>
        </p:nvSpPr>
        <p:spPr>
          <a:xfrm>
            <a:off x="3896151" y="282650"/>
            <a:ext cx="40350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2.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Команда применяет карту </a:t>
            </a:r>
            <a:b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 обменивается с соседней командой любой картой с рук</a:t>
            </a:r>
            <a:endParaRPr b="0" i="0" sz="14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38.png" id="462" name="Google Shape;462;p3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62350" y="3552030"/>
            <a:ext cx="2019300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2"/>
          <p:cNvSpPr txBox="1"/>
          <p:nvPr/>
        </p:nvSpPr>
        <p:spPr>
          <a:xfrm>
            <a:off x="445684" y="525604"/>
            <a:ext cx="825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Рука команды</a:t>
            </a:r>
            <a:endParaRPr b="1" i="0" sz="18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28.png" id="468" name="Google Shape;46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170137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469" name="Google Shape;469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1510" y="2993231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470" name="Google Shape;470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98502" y="148361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4.png" id="471" name="Google Shape;471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24510" y="160893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472" name="Google Shape;472;p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017120" y="3361530"/>
            <a:ext cx="2019302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3"/>
          <p:cNvSpPr txBox="1"/>
          <p:nvPr/>
        </p:nvSpPr>
        <p:spPr>
          <a:xfrm>
            <a:off x="445684" y="525604"/>
            <a:ext cx="8252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Рука команды</a:t>
            </a:r>
            <a:endParaRPr b="1" i="0" sz="18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28.png" id="478" name="Google Shape;478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170137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479" name="Google Shape;479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51510" y="2993231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480" name="Google Shape;480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98502" y="148361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9.png" id="481" name="Google Shape;481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24510" y="1608930"/>
            <a:ext cx="2019302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482" name="Google Shape;482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017120" y="3361530"/>
            <a:ext cx="2019302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4"/>
          <p:cNvSpPr txBox="1"/>
          <p:nvPr/>
        </p:nvSpPr>
        <p:spPr>
          <a:xfrm>
            <a:off x="2096560" y="1066884"/>
            <a:ext cx="1079715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бонусных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488" name="Google Shape;488;p34"/>
          <p:cNvSpPr txBox="1"/>
          <p:nvPr/>
        </p:nvSpPr>
        <p:spPr>
          <a:xfrm>
            <a:off x="1959608" y="3676193"/>
            <a:ext cx="1353620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сброса штрафных карт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действий</a:t>
            </a:r>
            <a:endParaRPr/>
          </a:p>
        </p:txBody>
      </p:sp>
      <p:sp>
        <p:nvSpPr>
          <p:cNvPr id="489" name="Google Shape;489;p34"/>
          <p:cNvSpPr txBox="1"/>
          <p:nvPr/>
        </p:nvSpPr>
        <p:spPr>
          <a:xfrm>
            <a:off x="166655" y="2396005"/>
            <a:ext cx="1353621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Зона хранения выполненных задач</a:t>
            </a:r>
            <a:endParaRPr/>
          </a:p>
        </p:txBody>
      </p:sp>
      <p:pic>
        <p:nvPicPr>
          <p:cNvPr descr="Frame 138.png" id="490" name="Google Shape;490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9744" y="1900634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491" name="Google Shape;491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0544" y="168618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7.png" id="492" name="Google Shape;492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51995" y="168619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8.png" id="493" name="Google Shape;493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94795" y="2990843"/>
            <a:ext cx="2013309" cy="1342207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34"/>
          <p:cNvSpPr txBox="1"/>
          <p:nvPr/>
        </p:nvSpPr>
        <p:spPr>
          <a:xfrm>
            <a:off x="3896150" y="282650"/>
            <a:ext cx="41847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3.</a:t>
            </a: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Сыгранная бонусная карта отправляется в сброс</a:t>
            </a:r>
            <a:endParaRPr b="0" i="0" sz="15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Frame 138.png" id="495" name="Google Shape;495;p3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26767" y="429510"/>
            <a:ext cx="2019301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5"/>
          <p:cNvSpPr txBox="1"/>
          <p:nvPr/>
        </p:nvSpPr>
        <p:spPr>
          <a:xfrm>
            <a:off x="445675" y="525600"/>
            <a:ext cx="6736800" cy="6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Шаг 4.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Оставшиеся на руках карты команда передаёт следующе</a:t>
            </a:r>
            <a:r>
              <a:rPr lang="en-US" sz="1800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й </a:t>
            </a:r>
            <a:r>
              <a:rPr b="0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команде по часовой стрелке</a:t>
            </a:r>
            <a:r>
              <a:rPr b="0" i="0" lang="en-US" sz="1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pic>
        <p:nvPicPr>
          <p:cNvPr descr="Frame 128.png" id="501" name="Google Shape;50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620" y="1898650"/>
            <a:ext cx="2019301" cy="1346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502" name="Google Shape;50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3399" y="2514008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5.png" id="503" name="Google Shape;503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30302" y="111531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9.png" id="504" name="Google Shape;504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807010" y="1596221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505" name="Google Shape;505;p3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883202" y="3361530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oup.pdf" id="506" name="Google Shape;506;p3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1138621">
            <a:off x="6498147" y="3698361"/>
            <a:ext cx="845503" cy="1010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11" name="Google Shape;511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36"/>
          <p:cNvSpPr txBox="1"/>
          <p:nvPr/>
        </p:nvSpPr>
        <p:spPr>
          <a:xfrm>
            <a:off x="465805" y="432992"/>
            <a:ext cx="7808653" cy="485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600"/>
              <a:buFont typeface="Play"/>
              <a:buNone/>
            </a:pPr>
            <a:r>
              <a:rPr b="1" i="0" lang="en-US" sz="2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Правила игры </a:t>
            </a:r>
            <a:endParaRPr/>
          </a:p>
        </p:txBody>
      </p:sp>
      <p:sp>
        <p:nvSpPr>
          <p:cNvPr id="513" name="Google Shape;513;p36"/>
          <p:cNvSpPr txBox="1"/>
          <p:nvPr/>
        </p:nvSpPr>
        <p:spPr>
          <a:xfrm>
            <a:off x="800393" y="1220420"/>
            <a:ext cx="698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Все команды или игроки ходят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одновременно</a:t>
            </a:r>
            <a:r>
              <a:rPr b="0" i="0" lang="en-US" sz="17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.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После каждого хода карты действий с рук передаются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по кругу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sp>
        <p:nvSpPr>
          <p:cNvPr id="514" name="Google Shape;514;p36"/>
          <p:cNvSpPr/>
          <p:nvPr/>
        </p:nvSpPr>
        <p:spPr>
          <a:xfrm rot="2700000">
            <a:off x="547300" y="1365938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15" name="Google Shape;515;p36"/>
          <p:cNvSpPr txBox="1"/>
          <p:nvPr/>
        </p:nvSpPr>
        <p:spPr>
          <a:xfrm>
            <a:off x="800393" y="1926650"/>
            <a:ext cx="6980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 один ход команда может сыграть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только одну карту действий</a:t>
            </a:r>
            <a:r>
              <a:rPr b="0" i="0" lang="en-US" sz="17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16" name="Google Shape;516;p36"/>
          <p:cNvSpPr/>
          <p:nvPr/>
        </p:nvSpPr>
        <p:spPr>
          <a:xfrm rot="2700000">
            <a:off x="547300" y="2042916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17" name="Google Shape;517;p36"/>
          <p:cNvSpPr txBox="1"/>
          <p:nvPr/>
        </p:nvSpPr>
        <p:spPr>
          <a:xfrm>
            <a:off x="800393" y="2378879"/>
            <a:ext cx="69801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карту действия уже положили на задачу,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её нельзя переместить</a:t>
            </a:r>
            <a:r>
              <a:rPr b="0" i="0" lang="en-US" sz="17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на другую задачу или вернуть в руки (исключение — применение бонусного действия).</a:t>
            </a:r>
            <a:endParaRPr/>
          </a:p>
        </p:txBody>
      </p:sp>
      <p:sp>
        <p:nvSpPr>
          <p:cNvPr id="518" name="Google Shape;518;p36"/>
          <p:cNvSpPr/>
          <p:nvPr/>
        </p:nvSpPr>
        <p:spPr>
          <a:xfrm rot="2700000">
            <a:off x="547300" y="2495145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19" name="Google Shape;519;p36"/>
          <p:cNvSpPr txBox="1"/>
          <p:nvPr/>
        </p:nvSpPr>
        <p:spPr>
          <a:xfrm>
            <a:off x="800393" y="3339108"/>
            <a:ext cx="698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среди карт на руках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нет подходящего действия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, команда всё равно берёт с рук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одну карту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сразу играет её.</a:t>
            </a:r>
            <a:endParaRPr/>
          </a:p>
        </p:txBody>
      </p:sp>
      <p:sp>
        <p:nvSpPr>
          <p:cNvPr id="520" name="Google Shape;520;p36"/>
          <p:cNvSpPr/>
          <p:nvPr/>
        </p:nvSpPr>
        <p:spPr>
          <a:xfrm rot="2700000">
            <a:off x="547300" y="3455375"/>
            <a:ext cx="112906" cy="112906"/>
          </a:xfrm>
          <a:prstGeom prst="rect">
            <a:avLst/>
          </a:prstGeom>
          <a:solidFill>
            <a:srgbClr val="62BFA8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25" name="Google Shape;525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7"/>
          <p:cNvSpPr txBox="1"/>
          <p:nvPr/>
        </p:nvSpPr>
        <p:spPr>
          <a:xfrm>
            <a:off x="465805" y="432992"/>
            <a:ext cx="7808653" cy="485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600"/>
              <a:buFont typeface="Play"/>
              <a:buNone/>
            </a:pPr>
            <a:r>
              <a:rPr b="1" i="0" lang="en-US" sz="2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Правила игры </a:t>
            </a:r>
            <a:endParaRPr/>
          </a:p>
        </p:txBody>
      </p:sp>
      <p:sp>
        <p:nvSpPr>
          <p:cNvPr id="527" name="Google Shape;527;p37"/>
          <p:cNvSpPr txBox="1"/>
          <p:nvPr/>
        </p:nvSpPr>
        <p:spPr>
          <a:xfrm>
            <a:off x="800393" y="1095626"/>
            <a:ext cx="7139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выбранная карта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 подходит</a:t>
            </a:r>
            <a:r>
              <a:rPr b="0" i="0" lang="en-US" sz="17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 текущим задачам, она отправляется в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сброс штрафов</a:t>
            </a:r>
            <a:r>
              <a:rPr b="0" i="0" lang="en-US" sz="17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(исключение — особенности сферы).</a:t>
            </a:r>
            <a:endParaRPr/>
          </a:p>
        </p:txBody>
      </p:sp>
      <p:sp>
        <p:nvSpPr>
          <p:cNvPr id="528" name="Google Shape;528;p37"/>
          <p:cNvSpPr/>
          <p:nvPr/>
        </p:nvSpPr>
        <p:spPr>
          <a:xfrm rot="2700000">
            <a:off x="547300" y="1241144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9" name="Google Shape;529;p37"/>
          <p:cNvSpPr txBox="1"/>
          <p:nvPr/>
        </p:nvSpPr>
        <p:spPr>
          <a:xfrm>
            <a:off x="800393" y="1930322"/>
            <a:ext cx="698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Одна карта профильного действия</a:t>
            </a:r>
            <a:r>
              <a:rPr b="0" i="0" lang="en-US" sz="17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закрывает задачу сразу, </a:t>
            </a:r>
            <a:b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карты действия и задачи совпадают цветами.</a:t>
            </a:r>
            <a:endParaRPr/>
          </a:p>
        </p:txBody>
      </p:sp>
      <p:sp>
        <p:nvSpPr>
          <p:cNvPr id="530" name="Google Shape;530;p37"/>
          <p:cNvSpPr/>
          <p:nvPr/>
        </p:nvSpPr>
        <p:spPr>
          <a:xfrm rot="2700000">
            <a:off x="547300" y="207583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31" name="Google Shape;531;p37"/>
          <p:cNvSpPr txBox="1"/>
          <p:nvPr/>
        </p:nvSpPr>
        <p:spPr>
          <a:xfrm>
            <a:off x="800393" y="3261972"/>
            <a:ext cx="69801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Особенности сферы действуют всегда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 Команда или игрок может использовать их в любой момент, но важно </a:t>
            </a: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уведомить других участников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, если это влияет на их игровой процесс.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532" name="Google Shape;532;p37"/>
          <p:cNvSpPr/>
          <p:nvPr/>
        </p:nvSpPr>
        <p:spPr>
          <a:xfrm rot="2700000">
            <a:off x="547300" y="3407488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33" name="Google Shape;533;p37"/>
          <p:cNvSpPr txBox="1"/>
          <p:nvPr/>
        </p:nvSpPr>
        <p:spPr>
          <a:xfrm>
            <a:off x="803708" y="2629370"/>
            <a:ext cx="6980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Две карты универсальных задач </a:t>
            </a: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могут закрыть задачу, </a:t>
            </a:r>
            <a:b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7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даже если они разные.</a:t>
            </a:r>
            <a:endParaRPr/>
          </a:p>
        </p:txBody>
      </p:sp>
      <p:sp>
        <p:nvSpPr>
          <p:cNvPr id="534" name="Google Shape;534;p37"/>
          <p:cNvSpPr/>
          <p:nvPr/>
        </p:nvSpPr>
        <p:spPr>
          <a:xfrm rot="2700000">
            <a:off x="547302" y="2792802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38"/>
          <p:cNvSpPr txBox="1"/>
          <p:nvPr>
            <p:ph type="title"/>
          </p:nvPr>
        </p:nvSpPr>
        <p:spPr>
          <a:xfrm>
            <a:off x="587250" y="2287525"/>
            <a:ext cx="6610200" cy="4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lang="en-US" sz="2800">
                <a:latin typeface="Play"/>
                <a:ea typeface="Play"/>
                <a:cs typeface="Play"/>
                <a:sym typeface="Play"/>
              </a:rPr>
              <a:t>НАЧИНАЕМ</a:t>
            </a:r>
            <a:r>
              <a:rPr lang="en-US" sz="2800">
                <a:latin typeface="Play"/>
                <a:ea typeface="Play"/>
                <a:cs typeface="Play"/>
                <a:sym typeface="Play"/>
              </a:rPr>
              <a:t> </a:t>
            </a:r>
            <a:r>
              <a:rPr lang="en-US" sz="2800">
                <a:latin typeface="Play"/>
                <a:ea typeface="Play"/>
                <a:cs typeface="Play"/>
                <a:sym typeface="Play"/>
              </a:rPr>
              <a:t>УПРАВЛЯТЬ ГОРОДОМ!</a:t>
            </a:r>
            <a:endParaRPr sz="2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44" name="Google Shape;544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545" name="Google Shape;545;p39"/>
          <p:cNvSpPr txBox="1"/>
          <p:nvPr/>
        </p:nvSpPr>
        <p:spPr>
          <a:xfrm>
            <a:off x="465805" y="432992"/>
            <a:ext cx="78087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Пришло время подвести итоги вашей работы!</a:t>
            </a:r>
            <a:endParaRPr b="1"/>
          </a:p>
        </p:txBody>
      </p:sp>
      <p:sp>
        <p:nvSpPr>
          <p:cNvPr id="546" name="Google Shape;546;p39"/>
          <p:cNvSpPr txBox="1"/>
          <p:nvPr/>
        </p:nvSpPr>
        <p:spPr>
          <a:xfrm>
            <a:off x="465811" y="1385187"/>
            <a:ext cx="57228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-317500" lvl="0" marL="3175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Подсчитайте количество закрытых вами задач.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Подсчитайте количество карт действий, отправленных вами в сброс штрафов.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Вычтите количество штрафных карт из общего количества выполненных задач.</a:t>
            </a:r>
            <a:endParaRPr/>
          </a:p>
          <a:p>
            <a:pPr indent="-317500" lvl="0" marL="3175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AutoNum type="arabicPeriod"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Сложите итоговые баллы всех игроков или команд.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34" name="Google Shape;134;p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4"/>
          <p:cNvSpPr txBox="1"/>
          <p:nvPr/>
        </p:nvSpPr>
        <p:spPr>
          <a:xfrm>
            <a:off x="465805" y="432992"/>
            <a:ext cx="7808653" cy="485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600"/>
              <a:buFont typeface="Play"/>
              <a:buNone/>
            </a:pPr>
            <a:r>
              <a:rPr b="1" i="0" lang="en-US" sz="2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Распределение игроков</a:t>
            </a:r>
            <a:endParaRPr/>
          </a:p>
        </p:txBody>
      </p:sp>
      <p:sp>
        <p:nvSpPr>
          <p:cNvPr id="136" name="Google Shape;136;p4"/>
          <p:cNvSpPr/>
          <p:nvPr/>
        </p:nvSpPr>
        <p:spPr>
          <a:xfrm>
            <a:off x="525557" y="1148008"/>
            <a:ext cx="3710632" cy="1597600"/>
          </a:xfrm>
          <a:prstGeom prst="roundRect">
            <a:avLst>
              <a:gd fmla="val 7275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37" name="Google Shape;137;p4"/>
          <p:cNvSpPr txBox="1"/>
          <p:nvPr/>
        </p:nvSpPr>
        <p:spPr>
          <a:xfrm>
            <a:off x="650483" y="1257522"/>
            <a:ext cx="3345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Вариант 1</a:t>
            </a:r>
            <a:endParaRPr b="1"/>
          </a:p>
        </p:txBody>
      </p:sp>
      <p:sp>
        <p:nvSpPr>
          <p:cNvPr id="138" name="Google Shape;138;p4"/>
          <p:cNvSpPr txBox="1"/>
          <p:nvPr/>
        </p:nvSpPr>
        <p:spPr>
          <a:xfrm>
            <a:off x="2365312" y="1293177"/>
            <a:ext cx="17463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 3 до 6 игроков </a:t>
            </a:r>
            <a:endParaRPr b="1"/>
          </a:p>
        </p:txBody>
      </p:sp>
      <p:sp>
        <p:nvSpPr>
          <p:cNvPr id="139" name="Google Shape;139;p4"/>
          <p:cNvSpPr txBox="1"/>
          <p:nvPr/>
        </p:nvSpPr>
        <p:spPr>
          <a:xfrm>
            <a:off x="650261" y="1766519"/>
            <a:ext cx="3461224" cy="8254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в игре участвуют от 3 до 6 человек, каждый берёт на себя роль одного из органов власти.</a:t>
            </a:r>
            <a:endParaRPr/>
          </a:p>
        </p:txBody>
      </p:sp>
      <p:sp>
        <p:nvSpPr>
          <p:cNvPr id="140" name="Google Shape;140;p4"/>
          <p:cNvSpPr/>
          <p:nvPr/>
        </p:nvSpPr>
        <p:spPr>
          <a:xfrm>
            <a:off x="4399803" y="1148008"/>
            <a:ext cx="4187747" cy="1597600"/>
          </a:xfrm>
          <a:prstGeom prst="roundRect">
            <a:avLst>
              <a:gd fmla="val 7275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1" name="Google Shape;141;p4"/>
          <p:cNvSpPr txBox="1"/>
          <p:nvPr/>
        </p:nvSpPr>
        <p:spPr>
          <a:xfrm>
            <a:off x="4524729" y="1257522"/>
            <a:ext cx="3345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Вариант 2</a:t>
            </a:r>
            <a:endParaRPr b="1"/>
          </a:p>
        </p:txBody>
      </p:sp>
      <p:sp>
        <p:nvSpPr>
          <p:cNvPr id="142" name="Google Shape;142;p4"/>
          <p:cNvSpPr txBox="1"/>
          <p:nvPr/>
        </p:nvSpPr>
        <p:spPr>
          <a:xfrm>
            <a:off x="7050661" y="1293177"/>
            <a:ext cx="1353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 6 игроков </a:t>
            </a:r>
            <a:endParaRPr b="1"/>
          </a:p>
        </p:txBody>
      </p:sp>
      <p:sp>
        <p:nvSpPr>
          <p:cNvPr id="143" name="Google Shape;143;p4"/>
          <p:cNvSpPr txBox="1"/>
          <p:nvPr/>
        </p:nvSpPr>
        <p:spPr>
          <a:xfrm>
            <a:off x="4524729" y="1766519"/>
            <a:ext cx="39384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Если </a:t>
            </a:r>
            <a:r>
              <a:rPr lang="en-US" sz="1500">
                <a:latin typeface="Play"/>
                <a:ea typeface="Play"/>
                <a:cs typeface="Play"/>
                <a:sym typeface="Play"/>
              </a:rPr>
              <a:t>участников</a:t>
            </a: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больше 6, нужно создать</a:t>
            </a:r>
            <a:b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 3 до 6 команд, каждая из которых будет работать над своей сферой.</a:t>
            </a:r>
            <a:endParaRPr/>
          </a:p>
        </p:txBody>
      </p:sp>
      <p:sp>
        <p:nvSpPr>
          <p:cNvPr id="144" name="Google Shape;144;p4"/>
          <p:cNvSpPr txBox="1"/>
          <p:nvPr/>
        </p:nvSpPr>
        <p:spPr>
          <a:xfrm>
            <a:off x="494264" y="2924683"/>
            <a:ext cx="7266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700"/>
              <a:buFont typeface="Play"/>
              <a:buNone/>
            </a:pPr>
            <a:r>
              <a:rPr b="0" i="0" lang="en-US" sz="17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Располагайтесь удобно, чтобы </a:t>
            </a:r>
            <a:r>
              <a:rPr lang="en-US" sz="17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все </a:t>
            </a:r>
            <a:r>
              <a:rPr b="0" i="0" lang="en-US" sz="17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могли:</a:t>
            </a:r>
            <a:endParaRPr/>
          </a:p>
        </p:txBody>
      </p:sp>
      <p:sp>
        <p:nvSpPr>
          <p:cNvPr id="145" name="Google Shape;145;p4"/>
          <p:cNvSpPr txBox="1"/>
          <p:nvPr/>
        </p:nvSpPr>
        <p:spPr>
          <a:xfrm>
            <a:off x="793056" y="3335702"/>
            <a:ext cx="2827883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положить перед собой карты;</a:t>
            </a:r>
            <a:endParaRPr/>
          </a:p>
        </p:txBody>
      </p:sp>
      <p:sp>
        <p:nvSpPr>
          <p:cNvPr id="146" name="Google Shape;146;p4"/>
          <p:cNvSpPr/>
          <p:nvPr/>
        </p:nvSpPr>
        <p:spPr>
          <a:xfrm rot="2700000">
            <a:off x="548278" y="3459884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7" name="Google Shape;147;p4"/>
          <p:cNvSpPr txBox="1"/>
          <p:nvPr/>
        </p:nvSpPr>
        <p:spPr>
          <a:xfrm>
            <a:off x="793055" y="3684898"/>
            <a:ext cx="2827883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общаться внутри команды;</a:t>
            </a:r>
            <a:endParaRPr/>
          </a:p>
        </p:txBody>
      </p:sp>
      <p:sp>
        <p:nvSpPr>
          <p:cNvPr id="148" name="Google Shape;148;p4"/>
          <p:cNvSpPr/>
          <p:nvPr/>
        </p:nvSpPr>
        <p:spPr>
          <a:xfrm rot="2700000">
            <a:off x="548278" y="3785537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9" name="Google Shape;149;p4"/>
          <p:cNvSpPr txBox="1"/>
          <p:nvPr/>
        </p:nvSpPr>
        <p:spPr>
          <a:xfrm>
            <a:off x="793055" y="4024432"/>
            <a:ext cx="3151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общаться с другими </a:t>
            </a:r>
            <a:r>
              <a:rPr lang="en-US" sz="1500">
                <a:latin typeface="Play"/>
                <a:ea typeface="Play"/>
                <a:cs typeface="Play"/>
                <a:sym typeface="Play"/>
              </a:rPr>
              <a:t>участниками.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150" name="Google Shape;150;p4"/>
          <p:cNvSpPr/>
          <p:nvPr/>
        </p:nvSpPr>
        <p:spPr>
          <a:xfrm rot="2700000">
            <a:off x="548278" y="4111190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40"/>
          <p:cNvSpPr/>
          <p:nvPr/>
        </p:nvSpPr>
        <p:spPr>
          <a:xfrm>
            <a:off x="4662354" y="2121703"/>
            <a:ext cx="3875346" cy="1671880"/>
          </a:xfrm>
          <a:prstGeom prst="roundRect">
            <a:avLst>
              <a:gd fmla="val 12323" name="adj"/>
            </a:avLst>
          </a:prstGeom>
          <a:solidFill>
            <a:srgbClr val="FFFDF9"/>
          </a:solidFill>
          <a:ln cap="flat" cmpd="sng" w="127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2" name="Google Shape;552;p40"/>
          <p:cNvSpPr/>
          <p:nvPr/>
        </p:nvSpPr>
        <p:spPr>
          <a:xfrm>
            <a:off x="2512346" y="2121703"/>
            <a:ext cx="1844340" cy="1671880"/>
          </a:xfrm>
          <a:prstGeom prst="roundRect">
            <a:avLst>
              <a:gd fmla="val 12419" name="adj"/>
            </a:avLst>
          </a:prstGeom>
          <a:solidFill>
            <a:srgbClr val="FFFDF9"/>
          </a:solidFill>
          <a:ln cap="flat" cmpd="sng" w="127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3" name="Google Shape;553;p40"/>
          <p:cNvSpPr/>
          <p:nvPr/>
        </p:nvSpPr>
        <p:spPr>
          <a:xfrm>
            <a:off x="560178" y="2121703"/>
            <a:ext cx="1659060" cy="1671880"/>
          </a:xfrm>
          <a:prstGeom prst="roundRect">
            <a:avLst>
              <a:gd fmla="val 12419" name="adj"/>
            </a:avLst>
          </a:prstGeom>
          <a:solidFill>
            <a:srgbClr val="FFFDF9"/>
          </a:solidFill>
          <a:ln cap="flat" cmpd="sng" w="127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Рисунок 7" id="554" name="Google Shape;554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40"/>
          <p:cNvSpPr txBox="1"/>
          <p:nvPr/>
        </p:nvSpPr>
        <p:spPr>
          <a:xfrm>
            <a:off x="465805" y="432992"/>
            <a:ext cx="78087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Пример подсчёта баллов команды</a:t>
            </a:r>
            <a:endParaRPr b="1"/>
          </a:p>
        </p:txBody>
      </p:sp>
      <p:sp>
        <p:nvSpPr>
          <p:cNvPr id="556" name="Google Shape;556;p40"/>
          <p:cNvSpPr txBox="1"/>
          <p:nvPr/>
        </p:nvSpPr>
        <p:spPr>
          <a:xfrm>
            <a:off x="660958" y="2146686"/>
            <a:ext cx="513227" cy="1138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6800"/>
              <a:buFont typeface="Play"/>
              <a:buNone/>
            </a:pPr>
            <a:r>
              <a:rPr b="1" i="0" lang="en-US" sz="6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3</a:t>
            </a:r>
            <a:endParaRPr/>
          </a:p>
        </p:txBody>
      </p:sp>
      <p:sp>
        <p:nvSpPr>
          <p:cNvPr id="557" name="Google Shape;557;p40"/>
          <p:cNvSpPr/>
          <p:nvPr/>
        </p:nvSpPr>
        <p:spPr>
          <a:xfrm>
            <a:off x="560178" y="1085831"/>
            <a:ext cx="5587309" cy="720756"/>
          </a:xfrm>
          <a:prstGeom prst="roundRect">
            <a:avLst>
              <a:gd fmla="val 17103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8" name="Google Shape;558;p40"/>
          <p:cNvSpPr txBox="1"/>
          <p:nvPr/>
        </p:nvSpPr>
        <p:spPr>
          <a:xfrm>
            <a:off x="656378" y="1159190"/>
            <a:ext cx="5394909" cy="574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Команда сферы «Наука и образование» завершила игру и начинает подсчёт рейтинговых баллов</a:t>
            </a:r>
            <a:endParaRPr/>
          </a:p>
        </p:txBody>
      </p:sp>
      <p:sp>
        <p:nvSpPr>
          <p:cNvPr id="559" name="Google Shape;559;p40"/>
          <p:cNvSpPr txBox="1"/>
          <p:nvPr/>
        </p:nvSpPr>
        <p:spPr>
          <a:xfrm>
            <a:off x="695440" y="3123666"/>
            <a:ext cx="1230182" cy="574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Выполнено  задачи</a:t>
            </a:r>
            <a:endParaRPr/>
          </a:p>
        </p:txBody>
      </p:sp>
      <p:sp>
        <p:nvSpPr>
          <p:cNvPr id="560" name="Google Shape;560;p40"/>
          <p:cNvSpPr txBox="1"/>
          <p:nvPr/>
        </p:nvSpPr>
        <p:spPr>
          <a:xfrm>
            <a:off x="2665640" y="2146686"/>
            <a:ext cx="498910" cy="1138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6800"/>
              <a:buFont typeface="Play"/>
              <a:buNone/>
            </a:pPr>
            <a:r>
              <a:rPr b="1" i="0" lang="en-US" sz="6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1</a:t>
            </a:r>
            <a:endParaRPr/>
          </a:p>
        </p:txBody>
      </p:sp>
      <p:sp>
        <p:nvSpPr>
          <p:cNvPr id="561" name="Google Shape;561;p40"/>
          <p:cNvSpPr txBox="1"/>
          <p:nvPr/>
        </p:nvSpPr>
        <p:spPr>
          <a:xfrm>
            <a:off x="2644691" y="3136366"/>
            <a:ext cx="1579649" cy="574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 штраф ушло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карт</a:t>
            </a:r>
            <a:endParaRPr/>
          </a:p>
        </p:txBody>
      </p:sp>
      <p:sp>
        <p:nvSpPr>
          <p:cNvPr id="562" name="Google Shape;562;p40"/>
          <p:cNvSpPr txBox="1"/>
          <p:nvPr/>
        </p:nvSpPr>
        <p:spPr>
          <a:xfrm>
            <a:off x="4771536" y="2528880"/>
            <a:ext cx="3913308" cy="1138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6800"/>
              <a:buFont typeface="Play"/>
              <a:buNone/>
            </a:pPr>
            <a:r>
              <a:rPr b="1" i="0" lang="en-US" sz="6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3−1=</a:t>
            </a:r>
            <a:r>
              <a:rPr b="1" i="0" lang="en-US" sz="6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2</a:t>
            </a:r>
            <a:endParaRPr/>
          </a:p>
        </p:txBody>
      </p:sp>
      <p:sp>
        <p:nvSpPr>
          <p:cNvPr id="563" name="Google Shape;563;p40"/>
          <p:cNvSpPr txBox="1"/>
          <p:nvPr/>
        </p:nvSpPr>
        <p:spPr>
          <a:xfrm>
            <a:off x="4771537" y="2247903"/>
            <a:ext cx="2050865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Итоговый балл: </a:t>
            </a:r>
            <a:endParaRPr/>
          </a:p>
        </p:txBody>
      </p:sp>
      <p:sp>
        <p:nvSpPr>
          <p:cNvPr id="564" name="Google Shape;564;p40"/>
          <p:cNvSpPr txBox="1"/>
          <p:nvPr/>
        </p:nvSpPr>
        <p:spPr>
          <a:xfrm>
            <a:off x="6773910" y="3375407"/>
            <a:ext cx="1626848" cy="3327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балла рейтинга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69" name="Google Shape;569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41"/>
          <p:cNvSpPr txBox="1"/>
          <p:nvPr/>
        </p:nvSpPr>
        <p:spPr>
          <a:xfrm>
            <a:off x="465805" y="432992"/>
            <a:ext cx="7808700" cy="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Пример подсч</a:t>
            </a:r>
            <a:r>
              <a:rPr b="1" lang="en-US" sz="22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ё</a:t>
            </a: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та баллов команды</a:t>
            </a:r>
            <a:endParaRPr b="1"/>
          </a:p>
        </p:txBody>
      </p:sp>
      <p:sp>
        <p:nvSpPr>
          <p:cNvPr id="571" name="Google Shape;571;p41"/>
          <p:cNvSpPr txBox="1"/>
          <p:nvPr/>
        </p:nvSpPr>
        <p:spPr>
          <a:xfrm>
            <a:off x="5684100" y="2424554"/>
            <a:ext cx="3053442" cy="815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Таким образом, все команды подсчитывают свои баллы, </a:t>
            </a:r>
            <a:b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после чего они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суммируются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pic>
        <p:nvPicPr>
          <p:cNvPr descr="Frame 138.png" id="572" name="Google Shape;572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06626" y="1204242"/>
            <a:ext cx="1530847" cy="10205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573" name="Google Shape;573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06626" y="3439442"/>
            <a:ext cx="1530847" cy="10205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8.png" id="574" name="Google Shape;574;p4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806626" y="2321842"/>
            <a:ext cx="1530847" cy="10205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8.png" id="575" name="Google Shape;575;p4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925049" y="2944355"/>
            <a:ext cx="1530847" cy="10205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576" name="Google Shape;576;p4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924985" y="1229855"/>
            <a:ext cx="1530847" cy="10205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7.png" id="577" name="Google Shape;577;p4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12085" y="1959981"/>
            <a:ext cx="1530847" cy="10205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8.png" id="578" name="Google Shape;578;p4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916521" y="1624837"/>
            <a:ext cx="1539212" cy="10261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3.png" id="579" name="Google Shape;579;p4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920817" y="3408273"/>
            <a:ext cx="1539212" cy="10261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9.png" id="580" name="Google Shape;580;p4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12085" y="2333924"/>
            <a:ext cx="1530748" cy="102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42"/>
          <p:cNvSpPr/>
          <p:nvPr/>
        </p:nvSpPr>
        <p:spPr>
          <a:xfrm>
            <a:off x="4246100" y="1287827"/>
            <a:ext cx="4534397" cy="2799785"/>
          </a:xfrm>
          <a:prstGeom prst="roundRect">
            <a:avLst>
              <a:gd fmla="val 6719" name="adj"/>
            </a:avLst>
          </a:prstGeom>
          <a:solidFill>
            <a:srgbClr val="32C2A7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86" name="Google Shape;586;p42"/>
          <p:cNvSpPr/>
          <p:nvPr/>
        </p:nvSpPr>
        <p:spPr>
          <a:xfrm>
            <a:off x="4090942" y="1173501"/>
            <a:ext cx="4534398" cy="2799784"/>
          </a:xfrm>
          <a:prstGeom prst="roundRect">
            <a:avLst>
              <a:gd fmla="val 6719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pic>
        <p:nvPicPr>
          <p:cNvPr descr="Рисунок 7" id="587" name="Google Shape;587;p4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p42"/>
          <p:cNvSpPr txBox="1"/>
          <p:nvPr/>
        </p:nvSpPr>
        <p:spPr>
          <a:xfrm>
            <a:off x="465805" y="432992"/>
            <a:ext cx="78087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3000"/>
              <a:buFont typeface="Play"/>
              <a:buNone/>
            </a:pPr>
            <a:r>
              <a:rPr b="1" i="0" lang="en-US" sz="30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Статус города </a:t>
            </a:r>
            <a:endParaRPr b="1"/>
          </a:p>
        </p:txBody>
      </p:sp>
      <p:sp>
        <p:nvSpPr>
          <p:cNvPr id="589" name="Google Shape;589;p42"/>
          <p:cNvSpPr txBox="1"/>
          <p:nvPr/>
        </p:nvSpPr>
        <p:spPr>
          <a:xfrm>
            <a:off x="458059" y="1275128"/>
            <a:ext cx="3311949" cy="650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Определите статус </a:t>
            </a:r>
            <a:b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вашего города по шкале: </a:t>
            </a:r>
            <a:endParaRPr/>
          </a:p>
        </p:txBody>
      </p:sp>
      <p:sp>
        <p:nvSpPr>
          <p:cNvPr id="590" name="Google Shape;590;p42"/>
          <p:cNvSpPr txBox="1"/>
          <p:nvPr/>
        </p:nvSpPr>
        <p:spPr>
          <a:xfrm>
            <a:off x="4284505" y="1313180"/>
            <a:ext cx="4147273" cy="2517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🏚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0–3 балла.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Замерший город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🏡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4–7 баллов.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Перспективный город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🏙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8–10 баллов.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Комфортный город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🌐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11–13 баллов.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Технологический хаб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🤖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14–17 баллов.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Умный город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🚀 </a:t>
            </a:r>
            <a:r>
              <a:rPr b="1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18 баллов и более.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Город будущего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43"/>
          <p:cNvSpPr txBox="1"/>
          <p:nvPr/>
        </p:nvSpPr>
        <p:spPr>
          <a:xfrm>
            <a:off x="564803" y="1641770"/>
            <a:ext cx="7462800" cy="18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ТЕПЕРЬ, КОГДА ВЫ </a:t>
            </a:r>
            <a:br>
              <a:rPr lang="en-US" sz="36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lang="en-US" sz="36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УЗНАЛИ РЕЗУЛЬТАТЫ ИГРЫ, </a:t>
            </a:r>
            <a:br>
              <a:rPr lang="en-US" sz="36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lang="en-US" sz="36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ОБСУДИТЕ СВОЮ РАБОТУ!</a:t>
            </a:r>
            <a:endParaRPr sz="26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600" name="Google Shape;600;p4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44"/>
          <p:cNvSpPr txBox="1"/>
          <p:nvPr/>
        </p:nvSpPr>
        <p:spPr>
          <a:xfrm>
            <a:off x="465805" y="432992"/>
            <a:ext cx="78087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Обсудите в своей команде или коллективом:</a:t>
            </a:r>
            <a:endParaRPr b="1"/>
          </a:p>
        </p:txBody>
      </p:sp>
      <p:sp>
        <p:nvSpPr>
          <p:cNvPr id="602" name="Google Shape;602;p44"/>
          <p:cNvSpPr txBox="1"/>
          <p:nvPr/>
        </p:nvSpPr>
        <p:spPr>
          <a:xfrm>
            <a:off x="808339" y="1338983"/>
            <a:ext cx="7026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 вы оцениваете своё управление городом?</a:t>
            </a:r>
            <a:endParaRPr/>
          </a:p>
        </p:txBody>
      </p:sp>
      <p:sp>
        <p:nvSpPr>
          <p:cNvPr id="603" name="Google Shape;603;p44"/>
          <p:cNvSpPr/>
          <p:nvPr/>
        </p:nvSpPr>
        <p:spPr>
          <a:xfrm rot="2700000">
            <a:off x="514301" y="1460289"/>
            <a:ext cx="112854" cy="112854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04" name="Google Shape;604;p44"/>
          <p:cNvSpPr txBox="1"/>
          <p:nvPr/>
        </p:nvSpPr>
        <p:spPr>
          <a:xfrm>
            <a:off x="808339" y="1871040"/>
            <a:ext cx="7026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Что помогло вам достичь результата? </a:t>
            </a:r>
            <a:endParaRPr/>
          </a:p>
        </p:txBody>
      </p:sp>
      <p:sp>
        <p:nvSpPr>
          <p:cNvPr id="605" name="Google Shape;605;p44"/>
          <p:cNvSpPr/>
          <p:nvPr/>
        </p:nvSpPr>
        <p:spPr>
          <a:xfrm rot="2700000">
            <a:off x="514301" y="1992344"/>
            <a:ext cx="112854" cy="112854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06" name="Google Shape;606;p44"/>
          <p:cNvSpPr txBox="1"/>
          <p:nvPr/>
        </p:nvSpPr>
        <p:spPr>
          <a:xfrm>
            <a:off x="808338" y="2403095"/>
            <a:ext cx="60789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новые факты об искусственном интеллекте вы для себя открыли? </a:t>
            </a:r>
            <a:endParaRPr/>
          </a:p>
        </p:txBody>
      </p:sp>
      <p:sp>
        <p:nvSpPr>
          <p:cNvPr id="607" name="Google Shape;607;p44"/>
          <p:cNvSpPr/>
          <p:nvPr/>
        </p:nvSpPr>
        <p:spPr>
          <a:xfrm rot="2700000">
            <a:off x="514301" y="2524400"/>
            <a:ext cx="112854" cy="112854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612" name="Google Shape;612;p4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45"/>
          <p:cNvSpPr txBox="1"/>
          <p:nvPr/>
        </p:nvSpPr>
        <p:spPr>
          <a:xfrm>
            <a:off x="465805" y="432992"/>
            <a:ext cx="78087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Проведите общее обсуждение</a:t>
            </a:r>
            <a:endParaRPr b="1"/>
          </a:p>
        </p:txBody>
      </p:sp>
      <p:sp>
        <p:nvSpPr>
          <p:cNvPr id="614" name="Google Shape;614;p45"/>
          <p:cNvSpPr txBox="1"/>
          <p:nvPr/>
        </p:nvSpPr>
        <p:spPr>
          <a:xfrm>
            <a:off x="808339" y="1262784"/>
            <a:ext cx="70260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сферы применения ИИ в городе вам кажутся наиболее перспективными?</a:t>
            </a:r>
            <a:endParaRPr/>
          </a:p>
        </p:txBody>
      </p:sp>
      <p:sp>
        <p:nvSpPr>
          <p:cNvPr id="615" name="Google Shape;615;p45"/>
          <p:cNvSpPr/>
          <p:nvPr/>
        </p:nvSpPr>
        <p:spPr>
          <a:xfrm rot="2700000">
            <a:off x="514301" y="1384089"/>
            <a:ext cx="112854" cy="112854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16" name="Google Shape;616;p45"/>
          <p:cNvSpPr txBox="1"/>
          <p:nvPr/>
        </p:nvSpPr>
        <p:spPr>
          <a:xfrm>
            <a:off x="808338" y="2048840"/>
            <a:ext cx="67515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технологии ИИ вы бы внедрили в первую очередь в своём населённом пункте?</a:t>
            </a:r>
            <a:endParaRPr/>
          </a:p>
        </p:txBody>
      </p:sp>
      <p:sp>
        <p:nvSpPr>
          <p:cNvPr id="617" name="Google Shape;617;p45"/>
          <p:cNvSpPr/>
          <p:nvPr/>
        </p:nvSpPr>
        <p:spPr>
          <a:xfrm rot="2700000">
            <a:off x="514301" y="2170144"/>
            <a:ext cx="112854" cy="112854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18" name="Google Shape;618;p45"/>
          <p:cNvSpPr txBox="1"/>
          <p:nvPr/>
        </p:nvSpPr>
        <p:spPr>
          <a:xfrm>
            <a:off x="808338" y="2911095"/>
            <a:ext cx="59166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Play"/>
              <a:buNone/>
            </a:pPr>
            <a:r>
              <a:rPr b="0" i="0" lang="en-US" sz="1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Какие ещё проблемы мог бы помочь решить ИИ и каким образом?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  <p:sp>
        <p:nvSpPr>
          <p:cNvPr id="619" name="Google Shape;619;p45"/>
          <p:cNvSpPr/>
          <p:nvPr/>
        </p:nvSpPr>
        <p:spPr>
          <a:xfrm rot="2700000">
            <a:off x="514301" y="3032400"/>
            <a:ext cx="112854" cy="112854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6"/>
          <p:cNvSpPr txBox="1"/>
          <p:nvPr>
            <p:ph type="title"/>
          </p:nvPr>
        </p:nvSpPr>
        <p:spPr>
          <a:xfrm>
            <a:off x="564804" y="1378866"/>
            <a:ext cx="8014393" cy="238576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lang="en-US" sz="3600">
                <a:latin typeface="Play"/>
                <a:ea typeface="Play"/>
                <a:cs typeface="Play"/>
                <a:sym typeface="Play"/>
              </a:rPr>
              <a:t>УЧИТЕСЬ УПРАВЛЯТЬ </a:t>
            </a:r>
            <a:br>
              <a:rPr lang="en-US" sz="3600">
                <a:latin typeface="Play"/>
                <a:ea typeface="Play"/>
                <a:cs typeface="Play"/>
                <a:sym typeface="Play"/>
              </a:rPr>
            </a:br>
            <a:r>
              <a:rPr lang="en-US" sz="3600">
                <a:latin typeface="Play"/>
                <a:ea typeface="Play"/>
                <a:cs typeface="Play"/>
                <a:sym typeface="Play"/>
              </a:rPr>
              <a:t>ГОРОДОМ В ИГРЕ — </a:t>
            </a:r>
            <a:br>
              <a:rPr lang="en-US" sz="3600">
                <a:latin typeface="Play"/>
                <a:ea typeface="Play"/>
                <a:cs typeface="Play"/>
                <a:sym typeface="Play"/>
              </a:rPr>
            </a:br>
            <a:r>
              <a:rPr lang="en-US" sz="3600">
                <a:latin typeface="Play"/>
                <a:ea typeface="Play"/>
                <a:cs typeface="Play"/>
                <a:sym typeface="Play"/>
              </a:rPr>
              <a:t>И ПРИМЕНЯЙТЕ ОПЫТ </a:t>
            </a:r>
            <a:br>
              <a:rPr lang="en-US" sz="3600">
                <a:latin typeface="Play"/>
                <a:ea typeface="Play"/>
                <a:cs typeface="Play"/>
                <a:sym typeface="Play"/>
              </a:rPr>
            </a:br>
            <a:r>
              <a:rPr lang="en-US" sz="3600">
                <a:latin typeface="Play"/>
                <a:ea typeface="Play"/>
                <a:cs typeface="Play"/>
                <a:sym typeface="Play"/>
              </a:rPr>
              <a:t>В РЕАЛЬНОСТИ!</a:t>
            </a:r>
            <a:r>
              <a:rPr b="1" lang="en-US" sz="1200">
                <a:latin typeface="Play"/>
                <a:ea typeface="Play"/>
                <a:cs typeface="Play"/>
                <a:sym typeface="Play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55" name="Google Shape;155;p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5"/>
          <p:cNvSpPr txBox="1"/>
          <p:nvPr/>
        </p:nvSpPr>
        <p:spPr>
          <a:xfrm>
            <a:off x="445685" y="436705"/>
            <a:ext cx="73806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 игре вас ждут различные сферы управления городом</a:t>
            </a:r>
            <a:endParaRPr b="1" sz="1800">
              <a:solidFill>
                <a:srgbClr val="1C4F5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800"/>
              <a:buFont typeface="Play"/>
              <a:buNone/>
            </a:pPr>
            <a:r>
              <a:t/>
            </a:r>
            <a:endParaRPr b="1" sz="1800">
              <a:solidFill>
                <a:srgbClr val="1C4F5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800"/>
              <a:buFont typeface="Play"/>
              <a:buNone/>
            </a:pPr>
            <a:r>
              <a:rPr i="0" lang="en-US" sz="1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Каждая из них уникальна, отличается цветом и поможет вашей команде решать задачи с использованием технологий ИИ</a:t>
            </a:r>
            <a:endParaRPr/>
          </a:p>
        </p:txBody>
      </p:sp>
      <p:sp>
        <p:nvSpPr>
          <p:cNvPr id="157" name="Google Shape;157;p5"/>
          <p:cNvSpPr/>
          <p:nvPr/>
        </p:nvSpPr>
        <p:spPr>
          <a:xfrm>
            <a:off x="515373" y="1994102"/>
            <a:ext cx="2279400" cy="594300"/>
          </a:xfrm>
          <a:prstGeom prst="roundRect">
            <a:avLst>
              <a:gd fmla="val 24430" name="adj"/>
            </a:avLst>
          </a:prstGeom>
          <a:noFill/>
          <a:ln cap="flat" cmpd="sng" w="25400">
            <a:solidFill>
              <a:srgbClr val="B2EB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58" name="Google Shape;158;p5"/>
          <p:cNvSpPr txBox="1"/>
          <p:nvPr/>
        </p:nvSpPr>
        <p:spPr>
          <a:xfrm>
            <a:off x="515373" y="2006685"/>
            <a:ext cx="2259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Городская среда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(зелёный) </a:t>
            </a:r>
            <a:endParaRPr/>
          </a:p>
        </p:txBody>
      </p:sp>
      <p:sp>
        <p:nvSpPr>
          <p:cNvPr id="159" name="Google Shape;159;p5"/>
          <p:cNvSpPr/>
          <p:nvPr/>
        </p:nvSpPr>
        <p:spPr>
          <a:xfrm>
            <a:off x="2938157" y="2008268"/>
            <a:ext cx="2468100" cy="594300"/>
          </a:xfrm>
          <a:prstGeom prst="roundRect">
            <a:avLst>
              <a:gd fmla="val 24430" name="adj"/>
            </a:avLst>
          </a:prstGeom>
          <a:noFill/>
          <a:ln cap="flat" cmpd="sng" w="25400">
            <a:solidFill>
              <a:srgbClr val="1164C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0" name="Google Shape;160;p5"/>
          <p:cNvSpPr txBox="1"/>
          <p:nvPr/>
        </p:nvSpPr>
        <p:spPr>
          <a:xfrm>
            <a:off x="2961420" y="2014413"/>
            <a:ext cx="2445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Наука и образование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(синий)</a:t>
            </a:r>
            <a:endParaRPr/>
          </a:p>
        </p:txBody>
      </p:sp>
      <p:sp>
        <p:nvSpPr>
          <p:cNvPr id="161" name="Google Shape;161;p5"/>
          <p:cNvSpPr/>
          <p:nvPr/>
        </p:nvSpPr>
        <p:spPr>
          <a:xfrm>
            <a:off x="5569678" y="2008268"/>
            <a:ext cx="2588100" cy="594300"/>
          </a:xfrm>
          <a:prstGeom prst="roundRect">
            <a:avLst>
              <a:gd fmla="val 24430" name="adj"/>
            </a:avLst>
          </a:prstGeom>
          <a:noFill/>
          <a:ln cap="flat" cmpd="sng" w="25400">
            <a:solidFill>
              <a:srgbClr val="FCD64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2" name="Google Shape;162;p5"/>
          <p:cNvSpPr txBox="1"/>
          <p:nvPr/>
        </p:nvSpPr>
        <p:spPr>
          <a:xfrm>
            <a:off x="5592941" y="2007974"/>
            <a:ext cx="2565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Экономика и финансы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(жёлтый)</a:t>
            </a:r>
            <a:endParaRPr/>
          </a:p>
        </p:txBody>
      </p:sp>
      <p:sp>
        <p:nvSpPr>
          <p:cNvPr id="163" name="Google Shape;163;p5"/>
          <p:cNvSpPr/>
          <p:nvPr/>
        </p:nvSpPr>
        <p:spPr>
          <a:xfrm>
            <a:off x="516655" y="2732467"/>
            <a:ext cx="3214500" cy="602700"/>
          </a:xfrm>
          <a:prstGeom prst="roundRect">
            <a:avLst>
              <a:gd fmla="val 24430" name="adj"/>
            </a:avLst>
          </a:prstGeom>
          <a:noFill/>
          <a:ln cap="flat" cmpd="sng" w="25400">
            <a:solidFill>
              <a:srgbClr val="6636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4" name="Google Shape;164;p5"/>
          <p:cNvSpPr txBox="1"/>
          <p:nvPr/>
        </p:nvSpPr>
        <p:spPr>
          <a:xfrm>
            <a:off x="515374" y="2733291"/>
            <a:ext cx="3216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Транспорт и инфраструктура 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(фиолетовый)</a:t>
            </a:r>
            <a:endParaRPr/>
          </a:p>
        </p:txBody>
      </p:sp>
      <p:sp>
        <p:nvSpPr>
          <p:cNvPr id="165" name="Google Shape;165;p5"/>
          <p:cNvSpPr/>
          <p:nvPr/>
        </p:nvSpPr>
        <p:spPr>
          <a:xfrm>
            <a:off x="3891677" y="2721580"/>
            <a:ext cx="4129200" cy="608400"/>
          </a:xfrm>
          <a:prstGeom prst="roundRect">
            <a:avLst>
              <a:gd fmla="val 24430" name="adj"/>
            </a:avLst>
          </a:prstGeom>
          <a:noFill/>
          <a:ln cap="flat" cmpd="sng" w="25400">
            <a:solidFill>
              <a:srgbClr val="FF556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6" name="Google Shape;166;p5"/>
          <p:cNvSpPr txBox="1"/>
          <p:nvPr/>
        </p:nvSpPr>
        <p:spPr>
          <a:xfrm>
            <a:off x="3891677" y="2725085"/>
            <a:ext cx="41373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Здравоохранение и социальная сфера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(красный)</a:t>
            </a:r>
            <a:endParaRPr/>
          </a:p>
        </p:txBody>
      </p:sp>
      <p:sp>
        <p:nvSpPr>
          <p:cNvPr id="167" name="Google Shape;167;p5"/>
          <p:cNvSpPr/>
          <p:nvPr/>
        </p:nvSpPr>
        <p:spPr>
          <a:xfrm>
            <a:off x="515373" y="3505229"/>
            <a:ext cx="6816000" cy="630900"/>
          </a:xfrm>
          <a:prstGeom prst="roundRect">
            <a:avLst>
              <a:gd fmla="val 24430" name="adj"/>
            </a:avLst>
          </a:prstGeom>
          <a:noFill/>
          <a:ln cap="flat" cmpd="sng" w="25400">
            <a:solidFill>
              <a:srgbClr val="7AC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8" name="Google Shape;168;p5"/>
          <p:cNvSpPr txBox="1"/>
          <p:nvPr/>
        </p:nvSpPr>
        <p:spPr>
          <a:xfrm>
            <a:off x="658663" y="3525973"/>
            <a:ext cx="66168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lay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Цифровое развитие, кибербезопасность и общение в интернете</a:t>
            </a:r>
            <a:r>
              <a:rPr b="0" i="0" lang="en-US" sz="16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(голубой)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"/>
          <p:cNvSpPr txBox="1"/>
          <p:nvPr/>
        </p:nvSpPr>
        <p:spPr>
          <a:xfrm>
            <a:off x="445684" y="436705"/>
            <a:ext cx="4917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Как команды разных сфер могут использовать свои карты в игре, чтобы улучшить результат</a:t>
            </a:r>
            <a:endParaRPr b="1" i="0" sz="16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graphicFrame>
        <p:nvGraphicFramePr>
          <p:cNvPr id="174" name="Google Shape;174;p6"/>
          <p:cNvGraphicFramePr/>
          <p:nvPr/>
        </p:nvGraphicFramePr>
        <p:xfrm>
          <a:off x="463273" y="115623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{70315CA1-9BD5-45F2-9BCC-A21F8335302D}</a:tableStyleId>
              </a:tblPr>
              <a:tblGrid>
                <a:gridCol w="1062275"/>
                <a:gridCol w="2468625"/>
                <a:gridCol w="4686550"/>
              </a:tblGrid>
              <a:tr h="363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Play"/>
                        <a:buNone/>
                      </a:pPr>
                      <a:r>
                        <a:rPr b="1" lang="en-US" sz="900" u="none" cap="none" strike="noStrike">
                          <a:solidFill>
                            <a:srgbClr val="FFFFFF"/>
                          </a:solidFill>
                          <a:latin typeface="Play"/>
                          <a:ea typeface="Play"/>
                          <a:cs typeface="Play"/>
                          <a:sym typeface="Play"/>
                        </a:rPr>
                        <a:t>Цвет карт</a:t>
                      </a:r>
                      <a:endParaRPr b="1"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2C2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Play"/>
                        <a:buNone/>
                      </a:pPr>
                      <a:r>
                        <a:rPr b="1" lang="en-US" sz="900" u="none" cap="none" strike="noStrike">
                          <a:solidFill>
                            <a:srgbClr val="FFFFFF"/>
                          </a:solidFill>
                          <a:latin typeface="Play"/>
                          <a:ea typeface="Play"/>
                          <a:cs typeface="Play"/>
                          <a:sym typeface="Play"/>
                        </a:rPr>
                        <a:t>Сфера </a:t>
                      </a:r>
                      <a:endParaRPr b="1"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2C2A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Play"/>
                        <a:buNone/>
                      </a:pPr>
                      <a:r>
                        <a:rPr b="1" lang="en-US" sz="900" u="none" cap="none" strike="noStrike">
                          <a:solidFill>
                            <a:srgbClr val="FFFFFF"/>
                          </a:solidFill>
                          <a:latin typeface="Play"/>
                          <a:ea typeface="Play"/>
                          <a:cs typeface="Play"/>
                          <a:sym typeface="Play"/>
                        </a:rPr>
                        <a:t>Особенность для команды в игре</a:t>
                      </a:r>
                      <a:endParaRPr b="1" sz="900" u="none" cap="none" strike="noStrike">
                        <a:solidFill>
                          <a:srgbClr val="FFFFFF"/>
                        </a:solidFill>
                        <a:latin typeface="Play"/>
                        <a:ea typeface="Play"/>
                        <a:cs typeface="Play"/>
                        <a:sym typeface="Play"/>
                      </a:endParaRPr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2C2A7"/>
                    </a:solidFill>
                  </a:tcPr>
                </a:tc>
              </a:tr>
              <a:tr h="43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>
                          <a:latin typeface="Play"/>
                          <a:ea typeface="Play"/>
                          <a:cs typeface="Play"/>
                          <a:sym typeface="Play"/>
                        </a:rPr>
                        <a:t>Зелёный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Городская среда (архитектура и градостроительство, ЖКХ, энергетика, природные ресурсы и экология) 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Одна карта может остаться на столе рядом с задачами, пока не подойдёт под какую-либо открытую задачу. Если до конца игры карта не нашла применения, она уходит в штраф</a:t>
                      </a:r>
                      <a:endParaRPr sz="900" u="none" cap="none" strike="noStrike"/>
                    </a:p>
                  </a:txBody>
                  <a:tcPr marT="88900" marB="88900" marR="88900" marL="88900" anchor="ctr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</a:tr>
              <a:tr h="43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>
                          <a:latin typeface="Play"/>
                          <a:ea typeface="Play"/>
                          <a:cs typeface="Play"/>
                          <a:sym typeface="Play"/>
                        </a:rPr>
                        <a:t>Синий 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Наука и образование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Один раз за игру после закрытия задачи команда может не брать следующую карту из колоды, а придумать свою уникальную задачу на пустой карте и положить её перед собой для решения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</a:tr>
              <a:tr h="43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>
                          <a:latin typeface="Play"/>
                          <a:ea typeface="Play"/>
                          <a:cs typeface="Play"/>
                          <a:sym typeface="Play"/>
                        </a:rPr>
                        <a:t>Жёлтый 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Экономика и финансы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Штрафные карты команды не вычитаются из общего результата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</a:tr>
              <a:tr h="43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>
                          <a:latin typeface="Play"/>
                          <a:ea typeface="Play"/>
                          <a:cs typeface="Play"/>
                          <a:sym typeface="Play"/>
                        </a:rPr>
                        <a:t>Фиолетовый 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Транспорт и инфраструктура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Команда может менять направление передачи карт (не более 2 раз за игру)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</a:tr>
              <a:tr h="43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>
                          <a:latin typeface="Play"/>
                          <a:ea typeface="Play"/>
                          <a:cs typeface="Play"/>
                          <a:sym typeface="Play"/>
                        </a:rPr>
                        <a:t>Красный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Здравоохранение и социальная сфера 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Если при передаче карт все игроки команды делают не менее пяти приседаний, команда может поменять карту на руках на бонус из колоды действий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</a:tr>
              <a:tr h="439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>
                          <a:latin typeface="Play"/>
                          <a:ea typeface="Play"/>
                          <a:cs typeface="Play"/>
                          <a:sym typeface="Play"/>
                        </a:rPr>
                        <a:t>Голубой 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Цифровое развитие, кибербезопасность и общение в интернете</a:t>
                      </a:r>
                      <a:endParaRPr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Play"/>
                        <a:buNone/>
                      </a:pPr>
                      <a:r>
                        <a:rPr lang="en-US" sz="900" u="none" cap="none" strike="noStrike"/>
                        <a:t>Перед командой одновременно открыты 4 задачи</a:t>
                      </a:r>
                      <a:endParaRPr sz="900" u="none" cap="none" strike="noStrike"/>
                    </a:p>
                  </a:txBody>
                  <a:tcPr marT="88900" marB="88900" marR="88900" marL="88900">
                    <a:lnL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62BFA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DF9"/>
                    </a:solidFill>
                  </a:tcPr>
                </a:tc>
              </a:tr>
            </a:tbl>
          </a:graphicData>
        </a:graphic>
      </p:graphicFrame>
      <p:pic>
        <p:nvPicPr>
          <p:cNvPr descr="Рисунок 7" id="175" name="Google Shape;175;p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80" name="Google Shape;180;p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7"/>
          <p:cNvSpPr txBox="1"/>
          <p:nvPr/>
        </p:nvSpPr>
        <p:spPr>
          <a:xfrm>
            <a:off x="465805" y="432992"/>
            <a:ext cx="7808653" cy="485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600"/>
              <a:buFont typeface="Play"/>
              <a:buNone/>
            </a:pPr>
            <a:r>
              <a:rPr b="1" i="0" lang="en-US" sz="2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Цель игры</a:t>
            </a:r>
            <a:endParaRPr/>
          </a:p>
        </p:txBody>
      </p:sp>
      <p:sp>
        <p:nvSpPr>
          <p:cNvPr id="182" name="Google Shape;182;p7"/>
          <p:cNvSpPr txBox="1"/>
          <p:nvPr/>
        </p:nvSpPr>
        <p:spPr>
          <a:xfrm>
            <a:off x="459762" y="1220419"/>
            <a:ext cx="7693800" cy="23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</a:pPr>
            <a: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Ваша главная цель — </a:t>
            </a:r>
            <a:r>
              <a:rPr b="1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развивать город</a:t>
            </a:r>
            <a:r>
              <a:rPr b="0" i="0" lang="en-US" sz="21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,</a:t>
            </a:r>
            <a:r>
              <a:rPr b="0" i="0" lang="en-US" sz="21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прокачивая </a:t>
            </a:r>
            <a:b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его инфраструктуру, экономику и другие сферы </a:t>
            </a:r>
            <a:b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помощью технологий искусственного интеллекта</a:t>
            </a:r>
            <a:r>
              <a:rPr lang="en-US" sz="2100">
                <a:latin typeface="Play"/>
                <a:ea typeface="Play"/>
                <a:cs typeface="Play"/>
                <a:sym typeface="Play"/>
              </a:rPr>
              <a:t>,</a:t>
            </a:r>
            <a:br>
              <a:rPr lang="en-US" sz="2100">
                <a:latin typeface="Play"/>
                <a:ea typeface="Play"/>
                <a:cs typeface="Play"/>
                <a:sym typeface="Play"/>
              </a:rPr>
            </a:br>
            <a: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 нуля до самого продвинутого уровня.</a:t>
            </a:r>
            <a:br>
              <a:rPr lang="en-US" sz="2100">
                <a:latin typeface="Play"/>
                <a:ea typeface="Play"/>
                <a:cs typeface="Play"/>
                <a:sym typeface="Play"/>
              </a:rPr>
            </a:br>
            <a:br>
              <a:rPr lang="en-US" sz="2100">
                <a:latin typeface="Play"/>
                <a:ea typeface="Play"/>
                <a:cs typeface="Play"/>
                <a:sym typeface="Play"/>
              </a:rPr>
            </a:br>
            <a:r>
              <a:rPr b="0" i="0" lang="en-US" sz="2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Каждое решение определяет будущее города.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87" name="Google Shape;187;p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59" t="2"/>
          <a:stretch/>
        </p:blipFill>
        <p:spPr>
          <a:xfrm>
            <a:off x="8111818" y="4406480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8"/>
          <p:cNvSpPr txBox="1"/>
          <p:nvPr/>
        </p:nvSpPr>
        <p:spPr>
          <a:xfrm>
            <a:off x="938908" y="347804"/>
            <a:ext cx="7266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Типы карт в игре</a:t>
            </a:r>
            <a:endParaRPr b="1"/>
          </a:p>
        </p:txBody>
      </p:sp>
      <p:pic>
        <p:nvPicPr>
          <p:cNvPr descr="Frame 130.png" id="189" name="Google Shape;18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2104" y="113041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28.png" id="190" name="Google Shape;190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9108" y="2666889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2.png" id="191" name="Google Shape;191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65345" y="113041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1.png" id="192" name="Google Shape;192;p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562349" y="2666889"/>
            <a:ext cx="2019301" cy="13462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4.png" id="193" name="Google Shape;193;p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01622" y="113041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3.png" id="194" name="Google Shape;194;p8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498626" y="2666889"/>
            <a:ext cx="2019301" cy="134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99" name="Google Shape;199;p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59" t="2"/>
          <a:stretch/>
        </p:blipFill>
        <p:spPr>
          <a:xfrm>
            <a:off x="8111818" y="4406480"/>
            <a:ext cx="1032184" cy="1110339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9"/>
          <p:cNvSpPr txBox="1"/>
          <p:nvPr/>
        </p:nvSpPr>
        <p:spPr>
          <a:xfrm>
            <a:off x="938908" y="347804"/>
            <a:ext cx="7266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100"/>
              <a:buFont typeface="Play"/>
              <a:buNone/>
            </a:pPr>
            <a:r>
              <a:rPr b="1" i="0" lang="en-US" sz="2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Типы карт в игре</a:t>
            </a:r>
            <a:endParaRPr b="1"/>
          </a:p>
        </p:txBody>
      </p:sp>
      <p:pic>
        <p:nvPicPr>
          <p:cNvPr descr="Frame 135.png" id="201" name="Google Shape;20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8604" y="1016110"/>
            <a:ext cx="2815229" cy="18768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6.png" id="202" name="Google Shape;202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97145" y="113040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7.png" id="203" name="Google Shape;203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19199" y="113040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8.png" id="204" name="Google Shape;204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844745" y="2565509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39.png" id="205" name="Google Shape;205;p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422122" y="2209910"/>
            <a:ext cx="2013309" cy="13422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0.png" id="206" name="Google Shape;206;p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777945" y="3289620"/>
            <a:ext cx="2013309" cy="13422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ame 141.png" id="207" name="Google Shape;207;p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319199" y="3101498"/>
            <a:ext cx="2013309" cy="1342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DF9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