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</p:sldIdLst>
  <p:sldSz cy="5143500" cx="9144000"/>
  <p:notesSz cx="6858000" cy="9144000"/>
  <p:embeddedFontLst>
    <p:embeddedFont>
      <p:font typeface="Play"/>
      <p:regular r:id="rId42"/>
      <p:bold r:id="rId4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44" roundtripDataSignature="AMtx7mgzSW+ptxQNHRyTJQmfCw076Eg2e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20" Type="http://schemas.openxmlformats.org/officeDocument/2006/relationships/slide" Target="slides/slide16.xml"/><Relationship Id="rId42" Type="http://schemas.openxmlformats.org/officeDocument/2006/relationships/font" Target="fonts/Play-regular.fntdata"/><Relationship Id="rId41" Type="http://schemas.openxmlformats.org/officeDocument/2006/relationships/slide" Target="slides/slide37.xml"/><Relationship Id="rId22" Type="http://schemas.openxmlformats.org/officeDocument/2006/relationships/slide" Target="slides/slide18.xml"/><Relationship Id="rId44" Type="http://customschemas.google.com/relationships/presentationmetadata" Target="metadata"/><Relationship Id="rId21" Type="http://schemas.openxmlformats.org/officeDocument/2006/relationships/slide" Target="slides/slide17.xml"/><Relationship Id="rId43" Type="http://schemas.openxmlformats.org/officeDocument/2006/relationships/font" Target="fonts/Play-bold.fntdata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slide" Target="slides/slide29.xml"/><Relationship Id="rId10" Type="http://schemas.openxmlformats.org/officeDocument/2006/relationships/slide" Target="slides/slide6.xml"/><Relationship Id="rId32" Type="http://schemas.openxmlformats.org/officeDocument/2006/relationships/slide" Target="slides/slide28.xml"/><Relationship Id="rId13" Type="http://schemas.openxmlformats.org/officeDocument/2006/relationships/slide" Target="slides/slide9.xml"/><Relationship Id="rId35" Type="http://schemas.openxmlformats.org/officeDocument/2006/relationships/slide" Target="slides/slide31.xml"/><Relationship Id="rId12" Type="http://schemas.openxmlformats.org/officeDocument/2006/relationships/slide" Target="slides/slide8.xml"/><Relationship Id="rId34" Type="http://schemas.openxmlformats.org/officeDocument/2006/relationships/slide" Target="slides/slide30.xml"/><Relationship Id="rId15" Type="http://schemas.openxmlformats.org/officeDocument/2006/relationships/slide" Target="slides/slide11.xml"/><Relationship Id="rId37" Type="http://schemas.openxmlformats.org/officeDocument/2006/relationships/slide" Target="slides/slide33.xml"/><Relationship Id="rId14" Type="http://schemas.openxmlformats.org/officeDocument/2006/relationships/slide" Target="slides/slide10.xml"/><Relationship Id="rId36" Type="http://schemas.openxmlformats.org/officeDocument/2006/relationships/slide" Target="slides/slide32.xml"/><Relationship Id="rId17" Type="http://schemas.openxmlformats.org/officeDocument/2006/relationships/slide" Target="slides/slide13.xml"/><Relationship Id="rId39" Type="http://schemas.openxmlformats.org/officeDocument/2006/relationships/slide" Target="slides/slide35.xml"/><Relationship Id="rId16" Type="http://schemas.openxmlformats.org/officeDocument/2006/relationships/slide" Target="slides/slide12.xml"/><Relationship Id="rId38" Type="http://schemas.openxmlformats.org/officeDocument/2006/relationships/slide" Target="slides/slide34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lay"/>
                <a:ea typeface="Play"/>
                <a:cs typeface="Play"/>
                <a:sym typeface="Play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lay"/>
                <a:ea typeface="Play"/>
                <a:cs typeface="Play"/>
                <a:sym typeface="Play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lay"/>
                <a:ea typeface="Play"/>
                <a:cs typeface="Play"/>
                <a:sym typeface="Play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lay"/>
                <a:ea typeface="Play"/>
                <a:cs typeface="Play"/>
                <a:sym typeface="Play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lay"/>
                <a:ea typeface="Play"/>
                <a:cs typeface="Play"/>
                <a:sym typeface="Play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lay"/>
                <a:ea typeface="Play"/>
                <a:cs typeface="Play"/>
                <a:sym typeface="Play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lay"/>
                <a:ea typeface="Play"/>
                <a:cs typeface="Play"/>
                <a:sym typeface="Play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lay"/>
                <a:ea typeface="Play"/>
                <a:cs typeface="Play"/>
                <a:sym typeface="Play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latin typeface="Play"/>
                <a:ea typeface="Play"/>
                <a:cs typeface="Play"/>
                <a:sym typeface="Play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1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p1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1" name="Google Shape;281;p1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1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1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1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0" name="Google Shape;320;p1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4" name="Google Shape;334;p2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2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p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p2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2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9" name="Google Shape;389;p2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2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2" name="Google Shape;422;p2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2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p2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2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0" name="Google Shape;450;p2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2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7" name="Google Shape;467;p2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6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p2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8" name="Google Shape;488;p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2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3" name="Google Shape;513;p2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30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6" name="Google Shape;536;p3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3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8" name="Google Shape;558;p3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p3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9" name="Google Shape;579;p3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3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9" name="Google Shape;599;p3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7" name="Shape 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Google Shape;618;p3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9" name="Google Shape;619;p3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3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9" name="Google Shape;639;p3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6" name="Shape 6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7" name="Google Shape;667;p3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8" name="Google Shape;668;p3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3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p3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5" name="Google Shape;685;p3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5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6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7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8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9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ложка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5" id="10" name="Google Shape;10;p3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23927" y="-397516"/>
            <a:ext cx="1930305" cy="167668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6" id="11" name="Google Shape;11;p39"/>
          <p:cNvPicPr preferRelativeResize="0"/>
          <p:nvPr/>
        </p:nvPicPr>
        <p:blipFill rotWithShape="1">
          <a:blip r:embed="rId3">
            <a:alphaModFix/>
          </a:blip>
          <a:srcRect b="28194" l="0" r="26945" t="0"/>
          <a:stretch/>
        </p:blipFill>
        <p:spPr>
          <a:xfrm>
            <a:off x="5400592" y="2076781"/>
            <a:ext cx="3743408" cy="306672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39"/>
          <p:cNvSpPr txBox="1"/>
          <p:nvPr>
            <p:ph type="title"/>
          </p:nvPr>
        </p:nvSpPr>
        <p:spPr>
          <a:xfrm>
            <a:off x="453973" y="965621"/>
            <a:ext cx="5629739" cy="268793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Play"/>
              <a:buNone/>
              <a:defRPr sz="31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13" name="Google Shape;13;p39"/>
          <p:cNvSpPr txBox="1"/>
          <p:nvPr>
            <p:ph idx="1" type="body"/>
          </p:nvPr>
        </p:nvSpPr>
        <p:spPr>
          <a:xfrm>
            <a:off x="451668" y="3740508"/>
            <a:ext cx="5629739" cy="9398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lay"/>
              <a:buNone/>
              <a:defRPr sz="1300">
                <a:solidFill>
                  <a:schemeClr val="accent3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lay"/>
              <a:buNone/>
              <a:defRPr sz="1300">
                <a:solidFill>
                  <a:schemeClr val="accent3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lay"/>
              <a:buNone/>
              <a:defRPr sz="1300">
                <a:solidFill>
                  <a:schemeClr val="accent3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lay"/>
              <a:buNone/>
              <a:defRPr sz="1300">
                <a:solidFill>
                  <a:schemeClr val="accent3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"/>
              <a:buFont typeface="Play"/>
              <a:buNone/>
              <a:defRPr sz="1300">
                <a:solidFill>
                  <a:schemeClr val="accent3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4" name="Google Shape;14;p39"/>
          <p:cNvSpPr/>
          <p:nvPr>
            <p:ph idx="2" type="pic"/>
          </p:nvPr>
        </p:nvSpPr>
        <p:spPr>
          <a:xfrm>
            <a:off x="5740508" y="396012"/>
            <a:ext cx="3076868" cy="518387"/>
          </a:xfrm>
          <a:prstGeom prst="rect">
            <a:avLst/>
          </a:prstGeom>
          <a:noFill/>
          <a:ln>
            <a:noFill/>
          </a:ln>
        </p:spPr>
      </p:sp>
      <p:sp>
        <p:nvSpPr>
          <p:cNvPr id="15" name="Google Shape;15;p39"/>
          <p:cNvSpPr/>
          <p:nvPr>
            <p:ph idx="3" type="pic"/>
          </p:nvPr>
        </p:nvSpPr>
        <p:spPr>
          <a:xfrm>
            <a:off x="5508556" y="169112"/>
            <a:ext cx="1705466" cy="972188"/>
          </a:xfrm>
          <a:prstGeom prst="rect">
            <a:avLst/>
          </a:prstGeom>
          <a:noFill/>
          <a:ln>
            <a:noFill/>
          </a:ln>
        </p:spPr>
      </p:sp>
      <p:sp>
        <p:nvSpPr>
          <p:cNvPr id="16" name="Google Shape;16;p39"/>
          <p:cNvSpPr txBox="1"/>
          <p:nvPr>
            <p:ph idx="12" type="sldNum"/>
          </p:nvPr>
        </p:nvSpPr>
        <p:spPr>
          <a:xfrm>
            <a:off x="6225571" y="4599638"/>
            <a:ext cx="327629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_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48"/>
          <p:cNvSpPr txBox="1"/>
          <p:nvPr>
            <p:ph hasCustomPrompt="1" type="title"/>
          </p:nvPr>
        </p:nvSpPr>
        <p:spPr>
          <a:xfrm>
            <a:off x="311698" y="1106125"/>
            <a:ext cx="8520603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0"/>
              <a:buFont typeface="Play"/>
              <a:buNone/>
              <a:defRPr sz="1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>
            <a:r>
              <a:t>xx%</a:t>
            </a:r>
          </a:p>
        </p:txBody>
      </p:sp>
      <p:sp>
        <p:nvSpPr>
          <p:cNvPr id="62" name="Google Shape;62;p48"/>
          <p:cNvSpPr txBox="1"/>
          <p:nvPr>
            <p:ph idx="1" type="body"/>
          </p:nvPr>
        </p:nvSpPr>
        <p:spPr>
          <a:xfrm>
            <a:off x="311698" y="3152225"/>
            <a:ext cx="8520603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3" name="Google Shape;63;p48"/>
          <p:cNvSpPr txBox="1"/>
          <p:nvPr>
            <p:ph idx="12" type="sldNum"/>
          </p:nvPr>
        </p:nvSpPr>
        <p:spPr>
          <a:xfrm>
            <a:off x="8693529" y="4692392"/>
            <a:ext cx="327629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body">
  <p:cSld name="1_Title and bod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49"/>
          <p:cNvSpPr txBox="1"/>
          <p:nvPr>
            <p:ph type="title"/>
          </p:nvPr>
        </p:nvSpPr>
        <p:spPr>
          <a:xfrm>
            <a:off x="311698" y="445025"/>
            <a:ext cx="8520603" cy="5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66" name="Google Shape;66;p49"/>
          <p:cNvSpPr txBox="1"/>
          <p:nvPr>
            <p:ph idx="1" type="body"/>
          </p:nvPr>
        </p:nvSpPr>
        <p:spPr>
          <a:xfrm>
            <a:off x="311698" y="1152475"/>
            <a:ext cx="85206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49"/>
          <p:cNvSpPr txBox="1"/>
          <p:nvPr>
            <p:ph idx="12" type="sldNum"/>
          </p:nvPr>
        </p:nvSpPr>
        <p:spPr>
          <a:xfrm>
            <a:off x="8693529" y="4692392"/>
            <a:ext cx="327629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">
  <p:cSld name="Пустой">
    <p:bg>
      <p:bgPr>
        <a:solidFill>
          <a:srgbClr val="FFFFFF"/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50"/>
          <p:cNvSpPr txBox="1"/>
          <p:nvPr>
            <p:ph idx="12" type="sldNum"/>
          </p:nvPr>
        </p:nvSpPr>
        <p:spPr>
          <a:xfrm>
            <a:off x="4504632" y="4918849"/>
            <a:ext cx="130049" cy="127001"/>
          </a:xfrm>
          <a:prstGeom prst="rect">
            <a:avLst/>
          </a:prstGeom>
          <a:noFill/>
          <a:ln>
            <a:noFill/>
          </a:ln>
        </p:spPr>
        <p:txBody>
          <a:bodyPr anchorCtr="0" anchor="b" bIns="19050" lIns="19050" spcFirstLastPara="1" rIns="19050" wrap="square" tIns="19050">
            <a:spAutoFit/>
          </a:bodyPr>
          <a:lstStyle>
            <a:lvl1pPr indent="0" lvl="0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Play"/>
              <a:buNone/>
              <a:defRPr sz="600">
                <a:solidFill>
                  <a:srgbClr val="000000"/>
                </a:solidFill>
              </a:defRPr>
            </a:lvl1pPr>
            <a:lvl2pPr indent="0" lvl="1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Play"/>
              <a:buNone/>
              <a:defRPr sz="600">
                <a:solidFill>
                  <a:srgbClr val="000000"/>
                </a:solidFill>
              </a:defRPr>
            </a:lvl2pPr>
            <a:lvl3pPr indent="0" lvl="2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Play"/>
              <a:buNone/>
              <a:defRPr sz="600">
                <a:solidFill>
                  <a:srgbClr val="000000"/>
                </a:solidFill>
              </a:defRPr>
            </a:lvl3pPr>
            <a:lvl4pPr indent="0" lvl="3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Play"/>
              <a:buNone/>
              <a:defRPr sz="600">
                <a:solidFill>
                  <a:srgbClr val="000000"/>
                </a:solidFill>
              </a:defRPr>
            </a:lvl4pPr>
            <a:lvl5pPr indent="0" lvl="4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Play"/>
              <a:buNone/>
              <a:defRPr sz="600">
                <a:solidFill>
                  <a:srgbClr val="000000"/>
                </a:solidFill>
              </a:defRPr>
            </a:lvl5pPr>
            <a:lvl6pPr indent="0" lvl="5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Play"/>
              <a:buNone/>
              <a:defRPr sz="600">
                <a:solidFill>
                  <a:srgbClr val="000000"/>
                </a:solidFill>
              </a:defRPr>
            </a:lvl6pPr>
            <a:lvl7pPr indent="0" lvl="6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Play"/>
              <a:buNone/>
              <a:defRPr sz="600">
                <a:solidFill>
                  <a:srgbClr val="000000"/>
                </a:solidFill>
              </a:defRPr>
            </a:lvl7pPr>
            <a:lvl8pPr indent="0" lvl="7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Play"/>
              <a:buNone/>
              <a:defRPr sz="600">
                <a:solidFill>
                  <a:srgbClr val="000000"/>
                </a:solidFill>
              </a:defRPr>
            </a:lvl8pPr>
            <a:lvl9pPr indent="0" lvl="8" mar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Play"/>
              <a:buNone/>
              <a:defRPr sz="600">
                <a:solidFill>
                  <a:srgbClr val="000000"/>
                </a:solidFill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Заголовок и объект">
  <p:cSld name="1_Заголовок и объект">
    <p:bg>
      <p:bgPr>
        <a:solidFill>
          <a:srgbClr val="FFFFFF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51"/>
          <p:cNvSpPr txBox="1"/>
          <p:nvPr>
            <p:ph type="title"/>
          </p:nvPr>
        </p:nvSpPr>
        <p:spPr>
          <a:xfrm>
            <a:off x="628648" y="273842"/>
            <a:ext cx="7886702" cy="994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Play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2" name="Google Shape;72;p51"/>
          <p:cNvSpPr txBox="1"/>
          <p:nvPr>
            <p:ph idx="1" type="body"/>
          </p:nvPr>
        </p:nvSpPr>
        <p:spPr>
          <a:xfrm>
            <a:off x="628648" y="1369217"/>
            <a:ext cx="7886702" cy="326350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3937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1pPr>
            <a:lvl2pPr indent="-393700" lvl="1" marL="914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2pPr>
            <a:lvl3pPr indent="-393700" lvl="2" marL="1371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3pPr>
            <a:lvl4pPr indent="-393700" lvl="3" marL="1828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4pPr>
            <a:lvl5pPr indent="-393700" lvl="4" marL="2286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600"/>
              <a:buChar char="•"/>
              <a:defRPr sz="26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3" name="Google Shape;73;p51"/>
          <p:cNvSpPr txBox="1"/>
          <p:nvPr>
            <p:ph idx="12" type="sldNum"/>
          </p:nvPr>
        </p:nvSpPr>
        <p:spPr>
          <a:xfrm>
            <a:off x="8292379" y="4788636"/>
            <a:ext cx="222971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JECT" type="obj">
  <p:cSld name="OBJECT">
    <p:bg>
      <p:bgPr>
        <a:solidFill>
          <a:srgbClr val="FFFFFF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52"/>
          <p:cNvSpPr txBox="1"/>
          <p:nvPr>
            <p:ph type="title"/>
          </p:nvPr>
        </p:nvSpPr>
        <p:spPr>
          <a:xfrm>
            <a:off x="628648" y="273842"/>
            <a:ext cx="7886702" cy="994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Play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76" name="Google Shape;76;p52"/>
          <p:cNvSpPr txBox="1"/>
          <p:nvPr>
            <p:ph idx="1" type="body"/>
          </p:nvPr>
        </p:nvSpPr>
        <p:spPr>
          <a:xfrm>
            <a:off x="628648" y="1369217"/>
            <a:ext cx="7886702" cy="3263506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393700" lvl="0" marL="4572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1pPr>
            <a:lvl2pPr indent="-393700" lvl="1" marL="9144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2pPr>
            <a:lvl3pPr indent="-393700" lvl="2" marL="13716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3pPr>
            <a:lvl4pPr indent="-393700" lvl="3" marL="18288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4pPr>
            <a:lvl5pPr indent="-393700" lvl="4" marL="2286000" algn="l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SzPts val="2600"/>
              <a:buChar char="•"/>
              <a:defRPr sz="26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7" name="Google Shape;77;p52"/>
          <p:cNvSpPr txBox="1"/>
          <p:nvPr>
            <p:ph idx="12" type="sldNum"/>
          </p:nvPr>
        </p:nvSpPr>
        <p:spPr>
          <a:xfrm>
            <a:off x="8292379" y="4788636"/>
            <a:ext cx="222971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bg>
      <p:bgPr>
        <a:solidFill>
          <a:srgbClr val="FFFFFF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3"/>
          <p:cNvSpPr txBox="1"/>
          <p:nvPr>
            <p:ph type="title"/>
          </p:nvPr>
        </p:nvSpPr>
        <p:spPr>
          <a:xfrm>
            <a:off x="1142999" y="841771"/>
            <a:ext cx="6858001" cy="1790701"/>
          </a:xfrm>
          <a:prstGeom prst="rect">
            <a:avLst/>
          </a:prstGeom>
          <a:noFill/>
          <a:ln>
            <a:noFill/>
          </a:ln>
        </p:spPr>
        <p:txBody>
          <a:bodyPr anchorCtr="0" anchor="b" bIns="45675" lIns="45675" spcFirstLastPara="1" rIns="45675" wrap="square" tIns="456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Play"/>
              <a:buNone/>
              <a:defRPr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0" name="Google Shape;80;p53"/>
          <p:cNvSpPr txBox="1"/>
          <p:nvPr>
            <p:ph idx="1" type="body"/>
          </p:nvPr>
        </p:nvSpPr>
        <p:spPr>
          <a:xfrm>
            <a:off x="1142999" y="2701526"/>
            <a:ext cx="6858001" cy="1241824"/>
          </a:xfrm>
          <a:prstGeom prst="rect">
            <a:avLst/>
          </a:prstGeom>
          <a:noFill/>
          <a:ln>
            <a:noFill/>
          </a:ln>
        </p:spPr>
        <p:txBody>
          <a:bodyPr anchorCtr="0" anchor="t" bIns="45675" lIns="45675" spcFirstLastPara="1" rIns="45675" wrap="square" tIns="45675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  <a:defRPr sz="1800"/>
            </a:lvl1pPr>
            <a:lvl2pPr indent="-228600" lvl="1" marL="9144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  <a:defRPr sz="1800"/>
            </a:lvl2pPr>
            <a:lvl3pPr indent="-228600" lvl="2" marL="13716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  <a:defRPr sz="1800"/>
            </a:lvl3pPr>
            <a:lvl4pPr indent="-228600" lvl="3" marL="18288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  <a:defRPr sz="1800"/>
            </a:lvl4pPr>
            <a:lvl5pPr indent="-228600" lvl="4" marL="2286000" algn="ctr">
              <a:lnSpc>
                <a:spcPct val="90000"/>
              </a:lnSpc>
              <a:spcBef>
                <a:spcPts val="7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  <a:defRPr sz="1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1" name="Google Shape;81;p53"/>
          <p:cNvSpPr txBox="1"/>
          <p:nvPr>
            <p:ph idx="12" type="sldNum"/>
          </p:nvPr>
        </p:nvSpPr>
        <p:spPr>
          <a:xfrm>
            <a:off x="8292379" y="4788636"/>
            <a:ext cx="222971" cy="23109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675" lIns="45675" spcFirstLastPara="1" rIns="45675" wrap="square" tIns="45675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Title and two columns">
    <p:bg>
      <p:bgPr>
        <a:solidFill>
          <a:srgbClr val="FFFFFF"/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54"/>
          <p:cNvSpPr txBox="1"/>
          <p:nvPr>
            <p:ph type="title"/>
          </p:nvPr>
        </p:nvSpPr>
        <p:spPr>
          <a:xfrm>
            <a:off x="311698" y="445025"/>
            <a:ext cx="8520603" cy="5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Play"/>
              <a:buNone/>
              <a:defRPr b="1" sz="4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84" name="Google Shape;84;p54"/>
          <p:cNvSpPr txBox="1"/>
          <p:nvPr>
            <p:ph idx="1" type="body"/>
          </p:nvPr>
        </p:nvSpPr>
        <p:spPr>
          <a:xfrm>
            <a:off x="311698" y="1152475"/>
            <a:ext cx="39999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/>
            </a:lvl1pPr>
            <a:lvl2pPr indent="-317500" lvl="1" marL="9144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/>
            </a:lvl2pPr>
            <a:lvl3pPr indent="-317500" lvl="2" marL="1371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1"/>
            </a:lvl3pPr>
            <a:lvl4pPr indent="-317500" lvl="3" marL="18288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1"/>
            </a:lvl4pPr>
            <a:lvl5pPr indent="-317500" lvl="4" marL="22860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1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Google Shape;85;p54"/>
          <p:cNvSpPr txBox="1"/>
          <p:nvPr>
            <p:ph idx="2" type="body"/>
          </p:nvPr>
        </p:nvSpPr>
        <p:spPr>
          <a:xfrm>
            <a:off x="4832398" y="1152475"/>
            <a:ext cx="39999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6" name="Google Shape;86;p54"/>
          <p:cNvSpPr txBox="1"/>
          <p:nvPr>
            <p:ph idx="12" type="sldNum"/>
          </p:nvPr>
        </p:nvSpPr>
        <p:spPr>
          <a:xfrm>
            <a:off x="8703766" y="4698742"/>
            <a:ext cx="317392" cy="3225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b="1" sz="900">
                <a:solidFill>
                  <a:srgbClr val="88888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b="1" sz="900">
                <a:solidFill>
                  <a:srgbClr val="88888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b="1" sz="900">
                <a:solidFill>
                  <a:srgbClr val="88888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b="1" sz="900">
                <a:solidFill>
                  <a:srgbClr val="88888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b="1" sz="900">
                <a:solidFill>
                  <a:srgbClr val="88888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b="1" sz="900">
                <a:solidFill>
                  <a:srgbClr val="88888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b="1" sz="900">
                <a:solidFill>
                  <a:srgbClr val="88888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b="1" sz="900">
                <a:solidFill>
                  <a:srgbClr val="88888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Play"/>
              <a:buNone/>
              <a:defRPr b="1" sz="900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i="0" u="none" cap="none" strike="noStrike"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лайд с текстом">
  <p:cSld name="Слайд с текстом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0"/>
          <p:cNvSpPr/>
          <p:nvPr>
            <p:ph idx="2" type="pic"/>
          </p:nvPr>
        </p:nvSpPr>
        <p:spPr>
          <a:xfrm>
            <a:off x="8111818" y="4406458"/>
            <a:ext cx="1343290" cy="1118628"/>
          </a:xfrm>
          <a:prstGeom prst="rect">
            <a:avLst/>
          </a:prstGeom>
          <a:noFill/>
          <a:ln>
            <a:noFill/>
          </a:ln>
        </p:spPr>
      </p:sp>
      <p:pic>
        <p:nvPicPr>
          <p:cNvPr descr="Рисунок 9" id="19" name="Google Shape;19;p4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5304" y="-177535"/>
            <a:ext cx="822686" cy="746157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40"/>
          <p:cNvSpPr txBox="1"/>
          <p:nvPr>
            <p:ph type="title"/>
          </p:nvPr>
        </p:nvSpPr>
        <p:spPr>
          <a:xfrm>
            <a:off x="453973" y="262264"/>
            <a:ext cx="5596324" cy="6341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lay"/>
              <a:buNone/>
              <a:defRPr sz="2000">
                <a:solidFill>
                  <a:schemeClr val="accent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1" name="Google Shape;21;p40"/>
          <p:cNvSpPr txBox="1"/>
          <p:nvPr>
            <p:ph idx="1" type="body"/>
          </p:nvPr>
        </p:nvSpPr>
        <p:spPr>
          <a:xfrm>
            <a:off x="453973" y="1081932"/>
            <a:ext cx="5596324" cy="3606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Google Shape;22;p40"/>
          <p:cNvSpPr/>
          <p:nvPr>
            <p:ph idx="3" type="pic"/>
          </p:nvPr>
        </p:nvSpPr>
        <p:spPr>
          <a:xfrm>
            <a:off x="292594" y="4704264"/>
            <a:ext cx="1353618" cy="228057"/>
          </a:xfrm>
          <a:prstGeom prst="rect">
            <a:avLst/>
          </a:prstGeom>
          <a:noFill/>
          <a:ln>
            <a:noFill/>
          </a:ln>
        </p:spPr>
      </p:sp>
      <p:sp>
        <p:nvSpPr>
          <p:cNvPr id="23" name="Google Shape;23;p40"/>
          <p:cNvSpPr/>
          <p:nvPr>
            <p:ph idx="4" type="pic"/>
          </p:nvPr>
        </p:nvSpPr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sp>
      <p:sp>
        <p:nvSpPr>
          <p:cNvPr id="24" name="Google Shape;24;p40"/>
          <p:cNvSpPr txBox="1"/>
          <p:nvPr>
            <p:ph idx="12" type="sldNum"/>
          </p:nvPr>
        </p:nvSpPr>
        <p:spPr>
          <a:xfrm>
            <a:off x="9017000" y="4794567"/>
            <a:ext cx="127001" cy="12700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азделитель">
  <p:cSld name="Разделитель">
    <p:bg>
      <p:bgPr>
        <a:solidFill>
          <a:schemeClr val="accent1"/>
        </a:solidFill>
      </p:bgPr>
    </p:bg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3" id="26" name="Google Shape;26;p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-23044" y="-25226"/>
            <a:ext cx="9207370" cy="5210207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41"/>
          <p:cNvSpPr txBox="1"/>
          <p:nvPr>
            <p:ph type="title"/>
          </p:nvPr>
        </p:nvSpPr>
        <p:spPr>
          <a:xfrm>
            <a:off x="450502" y="974774"/>
            <a:ext cx="5363590" cy="166383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Play"/>
              <a:buNone/>
              <a:defRPr sz="2600" cap="none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28" name="Google Shape;28;p41"/>
          <p:cNvSpPr txBox="1"/>
          <p:nvPr>
            <p:ph idx="1" type="body"/>
          </p:nvPr>
        </p:nvSpPr>
        <p:spPr>
          <a:xfrm>
            <a:off x="450505" y="2778690"/>
            <a:ext cx="5363587" cy="2133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  <a:defRPr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  <a:defRPr>
                <a:solidFill>
                  <a:srgbClr val="FFFFFF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  <a:defRPr>
                <a:solidFill>
                  <a:srgbClr val="FFFFFF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  <a:defRPr>
                <a:solidFill>
                  <a:srgbClr val="FFFFFF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  <a:defRPr>
                <a:solidFill>
                  <a:srgbClr val="FFFFFF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1"/>
          <p:cNvSpPr/>
          <p:nvPr>
            <p:ph idx="2" type="pic"/>
          </p:nvPr>
        </p:nvSpPr>
        <p:spPr>
          <a:xfrm>
            <a:off x="6340016" y="3717032"/>
            <a:ext cx="2803986" cy="1577244"/>
          </a:xfrm>
          <a:prstGeom prst="rect">
            <a:avLst/>
          </a:prstGeom>
          <a:noFill/>
          <a:ln>
            <a:noFill/>
          </a:ln>
        </p:spPr>
      </p:sp>
      <p:sp>
        <p:nvSpPr>
          <p:cNvPr id="30" name="Google Shape;30;p41"/>
          <p:cNvSpPr txBox="1"/>
          <p:nvPr>
            <p:ph idx="12" type="sldNum"/>
          </p:nvPr>
        </p:nvSpPr>
        <p:spPr>
          <a:xfrm>
            <a:off x="6225571" y="4599638"/>
            <a:ext cx="327629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лайд с текстом">
  <p:cSld name="Слайд с текстом 2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2"/>
          <p:cNvSpPr/>
          <p:nvPr>
            <p:ph idx="2" type="pic"/>
          </p:nvPr>
        </p:nvSpPr>
        <p:spPr>
          <a:xfrm>
            <a:off x="8111818" y="4406458"/>
            <a:ext cx="1343290" cy="1118628"/>
          </a:xfrm>
          <a:prstGeom prst="rect">
            <a:avLst/>
          </a:prstGeom>
          <a:noFill/>
          <a:ln>
            <a:noFill/>
          </a:ln>
        </p:spPr>
      </p:sp>
      <p:pic>
        <p:nvPicPr>
          <p:cNvPr descr="Рисунок 9" id="33" name="Google Shape;33;p4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5304" y="-177535"/>
            <a:ext cx="822686" cy="746157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2"/>
          <p:cNvSpPr txBox="1"/>
          <p:nvPr>
            <p:ph type="title"/>
          </p:nvPr>
        </p:nvSpPr>
        <p:spPr>
          <a:xfrm>
            <a:off x="453973" y="262264"/>
            <a:ext cx="5596324" cy="6341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000"/>
              <a:buFont typeface="Play"/>
              <a:buNone/>
              <a:defRPr sz="2000">
                <a:solidFill>
                  <a:schemeClr val="accent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35" name="Google Shape;35;p42"/>
          <p:cNvSpPr txBox="1"/>
          <p:nvPr>
            <p:ph idx="1" type="body"/>
          </p:nvPr>
        </p:nvSpPr>
        <p:spPr>
          <a:xfrm>
            <a:off x="453973" y="1081932"/>
            <a:ext cx="5596324" cy="3606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2pPr>
            <a:lvl3pPr indent="-228600" lvl="2" marL="1371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3pPr>
            <a:lvl4pPr indent="-228600" lvl="3" marL="1828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4pPr>
            <a:lvl5pPr indent="-228600" lvl="4" marL="2286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Play"/>
              <a:buNone/>
              <a:defRPr sz="8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pic>
        <p:nvPicPr>
          <p:cNvPr descr="Рисунок 2" id="36" name="Google Shape;36;p42"/>
          <p:cNvPicPr preferRelativeResize="0"/>
          <p:nvPr/>
        </p:nvPicPr>
        <p:blipFill rotWithShape="1">
          <a:blip r:embed="rId3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__VvB_logo_(2_lines)_ENDORSEMENT.png" id="37" name="Google Shape;37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42"/>
          <p:cNvSpPr txBox="1"/>
          <p:nvPr>
            <p:ph idx="12" type="sldNum"/>
          </p:nvPr>
        </p:nvSpPr>
        <p:spPr>
          <a:xfrm>
            <a:off x="9017000" y="4794567"/>
            <a:ext cx="127001" cy="127001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sp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800"/>
              <a:buFont typeface="Play"/>
              <a:buNone/>
              <a:defRPr sz="800">
                <a:solidFill>
                  <a:schemeClr val="accent3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 i="0" u="none" cap="none" strike="noStrike"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TWO_COLUMNS" type="twoColTx">
  <p:cSld name="TITLE_AND_TWO_COLUMNS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43"/>
          <p:cNvSpPr txBox="1"/>
          <p:nvPr>
            <p:ph type="title"/>
          </p:nvPr>
        </p:nvSpPr>
        <p:spPr>
          <a:xfrm>
            <a:off x="311698" y="445025"/>
            <a:ext cx="8520603" cy="5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1" name="Google Shape;41;p43"/>
          <p:cNvSpPr txBox="1"/>
          <p:nvPr>
            <p:ph idx="1" type="body"/>
          </p:nvPr>
        </p:nvSpPr>
        <p:spPr>
          <a:xfrm>
            <a:off x="311698" y="1152475"/>
            <a:ext cx="39999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43"/>
          <p:cNvSpPr txBox="1"/>
          <p:nvPr>
            <p:ph idx="2" type="body"/>
          </p:nvPr>
        </p:nvSpPr>
        <p:spPr>
          <a:xfrm>
            <a:off x="4832398" y="1152475"/>
            <a:ext cx="39999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43"/>
          <p:cNvSpPr txBox="1"/>
          <p:nvPr>
            <p:ph idx="12" type="sldNum"/>
          </p:nvPr>
        </p:nvSpPr>
        <p:spPr>
          <a:xfrm>
            <a:off x="8693529" y="4692392"/>
            <a:ext cx="327629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_COLUMN_TEXT">
  <p:cSld name="ONE_COLUMN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4"/>
          <p:cNvSpPr txBox="1"/>
          <p:nvPr>
            <p:ph type="title"/>
          </p:nvPr>
        </p:nvSpPr>
        <p:spPr>
          <a:xfrm>
            <a:off x="311698" y="555600"/>
            <a:ext cx="2808003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lay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46" name="Google Shape;46;p44"/>
          <p:cNvSpPr txBox="1"/>
          <p:nvPr>
            <p:ph idx="1" type="body"/>
          </p:nvPr>
        </p:nvSpPr>
        <p:spPr>
          <a:xfrm>
            <a:off x="311698" y="1389598"/>
            <a:ext cx="2808003" cy="3179403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44"/>
          <p:cNvSpPr txBox="1"/>
          <p:nvPr>
            <p:ph idx="12" type="sldNum"/>
          </p:nvPr>
        </p:nvSpPr>
        <p:spPr>
          <a:xfrm>
            <a:off x="8693529" y="4692392"/>
            <a:ext cx="327629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_POINT">
  <p:cSld name="MAIN_POI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45"/>
          <p:cNvSpPr txBox="1"/>
          <p:nvPr>
            <p:ph type="title"/>
          </p:nvPr>
        </p:nvSpPr>
        <p:spPr>
          <a:xfrm>
            <a:off x="490250" y="450148"/>
            <a:ext cx="6367801" cy="40908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Play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0" name="Google Shape;50;p45"/>
          <p:cNvSpPr txBox="1"/>
          <p:nvPr>
            <p:ph idx="12" type="sldNum"/>
          </p:nvPr>
        </p:nvSpPr>
        <p:spPr>
          <a:xfrm>
            <a:off x="8693529" y="4692392"/>
            <a:ext cx="327629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_TITLE_AND_DESCRIPTION">
  <p:cSld name="SECTION_TITLE_AND_DESCRIPTION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6"/>
          <p:cNvSpPr/>
          <p:nvPr/>
        </p:nvSpPr>
        <p:spPr>
          <a:xfrm>
            <a:off x="4572000" y="-126"/>
            <a:ext cx="4572000" cy="5143503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3" name="Google Shape;53;p46"/>
          <p:cNvSpPr txBox="1"/>
          <p:nvPr>
            <p:ph type="title"/>
          </p:nvPr>
        </p:nvSpPr>
        <p:spPr>
          <a:xfrm>
            <a:off x="265500" y="1233175"/>
            <a:ext cx="4045200" cy="1482302"/>
          </a:xfrm>
          <a:prstGeom prst="rect">
            <a:avLst/>
          </a:prstGeom>
          <a:noFill/>
          <a:ln>
            <a:noFill/>
          </a:ln>
        </p:spPr>
        <p:txBody>
          <a:bodyPr anchorCtr="0" anchor="b" bIns="91400" lIns="91400" spcFirstLastPara="1" rIns="91400" wrap="square" tIns="914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200"/>
              <a:buFont typeface="Play"/>
              <a:buNone/>
              <a:defRPr sz="4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9pPr>
          </a:lstStyle>
          <a:p/>
        </p:txBody>
      </p:sp>
      <p:sp>
        <p:nvSpPr>
          <p:cNvPr id="54" name="Google Shape;54;p46"/>
          <p:cNvSpPr txBox="1"/>
          <p:nvPr>
            <p:ph idx="1" type="body"/>
          </p:nvPr>
        </p:nvSpPr>
        <p:spPr>
          <a:xfrm>
            <a:off x="265500" y="2803075"/>
            <a:ext cx="4045200" cy="1235101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lay"/>
              <a:buNone/>
              <a:defRPr sz="2100"/>
            </a:lvl1pPr>
            <a:lvl2pPr indent="-228600" lvl="1" marL="9144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lay"/>
              <a:buNone/>
              <a:defRPr sz="2100"/>
            </a:lvl2pPr>
            <a:lvl3pPr indent="-228600" lvl="2" marL="13716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lay"/>
              <a:buNone/>
              <a:defRPr sz="2100"/>
            </a:lvl3pPr>
            <a:lvl4pPr indent="-228600" lvl="3" marL="18288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lay"/>
              <a:buNone/>
              <a:defRPr sz="2100"/>
            </a:lvl4pPr>
            <a:lvl5pPr indent="-228600" lvl="4" marL="228600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Play"/>
              <a:buNone/>
              <a:defRPr sz="2100"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46"/>
          <p:cNvSpPr txBox="1"/>
          <p:nvPr>
            <p:ph idx="2" type="body"/>
          </p:nvPr>
        </p:nvSpPr>
        <p:spPr>
          <a:xfrm>
            <a:off x="4939500" y="724074"/>
            <a:ext cx="3837000" cy="3695103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46"/>
          <p:cNvSpPr txBox="1"/>
          <p:nvPr>
            <p:ph idx="12" type="sldNum"/>
          </p:nvPr>
        </p:nvSpPr>
        <p:spPr>
          <a:xfrm>
            <a:off x="8693529" y="4692392"/>
            <a:ext cx="327629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_ONLY">
  <p:cSld name="CAPTION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47"/>
          <p:cNvSpPr txBox="1"/>
          <p:nvPr>
            <p:ph idx="1" type="body"/>
          </p:nvPr>
        </p:nvSpPr>
        <p:spPr>
          <a:xfrm>
            <a:off x="311698" y="4230575"/>
            <a:ext cx="5998804" cy="60510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/>
            </a:lvl1pPr>
          </a:lstStyle>
          <a:p/>
        </p:txBody>
      </p:sp>
      <p:sp>
        <p:nvSpPr>
          <p:cNvPr id="59" name="Google Shape;59;p47"/>
          <p:cNvSpPr txBox="1"/>
          <p:nvPr>
            <p:ph idx="12" type="sldNum"/>
          </p:nvPr>
        </p:nvSpPr>
        <p:spPr>
          <a:xfrm>
            <a:off x="8693529" y="4692392"/>
            <a:ext cx="327629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sz="1000">
                <a:solidFill>
                  <a:srgbClr val="58585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DF9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8"/>
          <p:cNvSpPr txBox="1"/>
          <p:nvPr>
            <p:ph type="title"/>
          </p:nvPr>
        </p:nvSpPr>
        <p:spPr>
          <a:xfrm>
            <a:off x="311698" y="445025"/>
            <a:ext cx="8520603" cy="572702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/>
        </p:txBody>
      </p:sp>
      <p:sp>
        <p:nvSpPr>
          <p:cNvPr id="7" name="Google Shape;7;p38"/>
          <p:cNvSpPr txBox="1"/>
          <p:nvPr>
            <p:ph idx="1" type="body"/>
          </p:nvPr>
        </p:nvSpPr>
        <p:spPr>
          <a:xfrm>
            <a:off x="311698" y="1152475"/>
            <a:ext cx="8520603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00" lIns="91400" spcFirstLastPara="1" rIns="91400" wrap="square" tIns="91400">
            <a:normAutofit/>
          </a:bodyPr>
          <a:lstStyle>
            <a:lvl1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Char char="●"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Char char="○"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Char char="■"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Char char="●"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Char char="○"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Char char="■"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Char char="●"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Char char="○"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Char char="■"/>
              <a:def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/>
        </p:txBody>
      </p:sp>
      <p:sp>
        <p:nvSpPr>
          <p:cNvPr id="8" name="Google Shape;8;p38"/>
          <p:cNvSpPr txBox="1"/>
          <p:nvPr>
            <p:ph idx="12" type="sldNum"/>
          </p:nvPr>
        </p:nvSpPr>
        <p:spPr>
          <a:xfrm>
            <a:off x="8693529" y="4692392"/>
            <a:ext cx="327629" cy="3352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00" lIns="91400" spcFirstLastPara="1" rIns="91400" wrap="square" tIns="91400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b="0" i="0" sz="1000" u="none" cap="none" strike="noStrike">
                <a:solidFill>
                  <a:srgbClr val="585858"/>
                </a:solidFill>
                <a:latin typeface="Play"/>
                <a:ea typeface="Play"/>
                <a:cs typeface="Play"/>
                <a:sym typeface="Play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b="0" i="0" sz="1000" u="none" cap="none" strike="noStrike">
                <a:solidFill>
                  <a:srgbClr val="585858"/>
                </a:solidFill>
                <a:latin typeface="Play"/>
                <a:ea typeface="Play"/>
                <a:cs typeface="Play"/>
                <a:sym typeface="Play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b="0" i="0" sz="1000" u="none" cap="none" strike="noStrike">
                <a:solidFill>
                  <a:srgbClr val="585858"/>
                </a:solidFill>
                <a:latin typeface="Play"/>
                <a:ea typeface="Play"/>
                <a:cs typeface="Play"/>
                <a:sym typeface="Play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b="0" i="0" sz="1000" u="none" cap="none" strike="noStrike">
                <a:solidFill>
                  <a:srgbClr val="585858"/>
                </a:solidFill>
                <a:latin typeface="Play"/>
                <a:ea typeface="Play"/>
                <a:cs typeface="Play"/>
                <a:sym typeface="Play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b="0" i="0" sz="1000" u="none" cap="none" strike="noStrike">
                <a:solidFill>
                  <a:srgbClr val="585858"/>
                </a:solidFill>
                <a:latin typeface="Play"/>
                <a:ea typeface="Play"/>
                <a:cs typeface="Play"/>
                <a:sym typeface="Play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b="0" i="0" sz="1000" u="none" cap="none" strike="noStrike">
                <a:solidFill>
                  <a:srgbClr val="585858"/>
                </a:solidFill>
                <a:latin typeface="Play"/>
                <a:ea typeface="Play"/>
                <a:cs typeface="Play"/>
                <a:sym typeface="Play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b="0" i="0" sz="1000" u="none" cap="none" strike="noStrike">
                <a:solidFill>
                  <a:srgbClr val="585858"/>
                </a:solidFill>
                <a:latin typeface="Play"/>
                <a:ea typeface="Play"/>
                <a:cs typeface="Play"/>
                <a:sym typeface="Play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b="0" i="0" sz="1000" u="none" cap="none" strike="noStrike">
                <a:solidFill>
                  <a:srgbClr val="585858"/>
                </a:solidFill>
                <a:latin typeface="Play"/>
                <a:ea typeface="Play"/>
                <a:cs typeface="Play"/>
                <a:sym typeface="Play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85858"/>
              </a:buClr>
              <a:buSzPts val="1000"/>
              <a:buFont typeface="Play"/>
              <a:buNone/>
              <a:defRPr b="0" i="0" sz="1000" u="none" cap="none" strike="noStrike">
                <a:solidFill>
                  <a:srgbClr val="585858"/>
                </a:solidFill>
                <a:latin typeface="Play"/>
                <a:ea typeface="Play"/>
                <a:cs typeface="Play"/>
                <a:sym typeface="Play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Relationship Id="rId6" Type="http://schemas.openxmlformats.org/officeDocument/2006/relationships/image" Target="../media/image1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Relationship Id="rId6" Type="http://schemas.openxmlformats.org/officeDocument/2006/relationships/image" Target="../media/image1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Relationship Id="rId6" Type="http://schemas.openxmlformats.org/officeDocument/2006/relationships/image" Target="../media/image1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2" id="91" name="Google Shape;91;p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43761" r="0" t="0"/>
          <a:stretch/>
        </p:blipFill>
        <p:spPr>
          <a:xfrm>
            <a:off x="7086992" y="396012"/>
            <a:ext cx="1730384" cy="5183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92" name="Google Shape;92;p1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08556" y="169112"/>
            <a:ext cx="1705466" cy="972188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 txBox="1"/>
          <p:nvPr/>
        </p:nvSpPr>
        <p:spPr>
          <a:xfrm>
            <a:off x="463126" y="4740223"/>
            <a:ext cx="4028156" cy="15240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000"/>
              <a:buFont typeface="Play"/>
              <a:buNone/>
            </a:pPr>
            <a:r>
              <a:rPr b="0" i="0" lang="en-US" sz="1000" u="none" cap="none" strike="noStrike">
                <a:solidFill>
                  <a:schemeClr val="accent3"/>
                </a:solidFill>
                <a:latin typeface="Play"/>
                <a:ea typeface="Play"/>
                <a:cs typeface="Play"/>
                <a:sym typeface="Play"/>
              </a:rPr>
              <a:t>Москва </a:t>
            </a:r>
            <a:r>
              <a:rPr b="0" i="0" lang="en-US" sz="1000" u="none" cap="none" strike="noStrike">
                <a:solidFill>
                  <a:schemeClr val="accent1"/>
                </a:solidFill>
                <a:latin typeface="Play"/>
                <a:ea typeface="Play"/>
                <a:cs typeface="Play"/>
                <a:sym typeface="Play"/>
              </a:rPr>
              <a:t>|</a:t>
            </a:r>
            <a:r>
              <a:rPr b="0" i="0" lang="en-US" sz="1000" u="none" cap="none" strike="noStrike">
                <a:solidFill>
                  <a:schemeClr val="accent3"/>
                </a:solidFill>
                <a:latin typeface="Play"/>
                <a:ea typeface="Play"/>
                <a:cs typeface="Play"/>
                <a:sym typeface="Play"/>
              </a:rPr>
              <a:t> 2025</a:t>
            </a:r>
            <a:endParaRPr/>
          </a:p>
        </p:txBody>
      </p:sp>
      <p:sp>
        <p:nvSpPr>
          <p:cNvPr id="94" name="Google Shape;94;p1"/>
          <p:cNvSpPr txBox="1"/>
          <p:nvPr/>
        </p:nvSpPr>
        <p:spPr>
          <a:xfrm>
            <a:off x="390824" y="1485016"/>
            <a:ext cx="8040614" cy="44955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500"/>
              <a:buFont typeface="Play"/>
              <a:buNone/>
            </a:pPr>
            <a:r>
              <a:rPr b="1" i="0" lang="en-US" sz="25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ОТ БИОЛОГИИ К НЕЙРОТЕХНОЛОГИЯМ</a:t>
            </a:r>
            <a:endParaRPr/>
          </a:p>
        </p:txBody>
      </p:sp>
      <p:sp>
        <p:nvSpPr>
          <p:cNvPr id="95" name="Google Shape;95;p1"/>
          <p:cNvSpPr txBox="1"/>
          <p:nvPr/>
        </p:nvSpPr>
        <p:spPr>
          <a:xfrm>
            <a:off x="390823" y="2043046"/>
            <a:ext cx="5883045" cy="68196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КАК ИССЛЕДОВАНИЯ МОЗГА МЕНЯЮТ СОВРЕМЕННЫЕ ТЕХНОЛОГИИ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205" name="Google Shape;205;p1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206" name="Google Shape;206;p10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207" name="Google Shape;207;p10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10"/>
          <p:cNvSpPr txBox="1"/>
          <p:nvPr/>
        </p:nvSpPr>
        <p:spPr>
          <a:xfrm>
            <a:off x="636184" y="500205"/>
            <a:ext cx="3218331" cy="434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300"/>
              <a:buFont typeface="Play"/>
              <a:buNone/>
            </a:pPr>
            <a:r>
              <a:rPr b="1" i="0" lang="en-US" sz="23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ВОПРОС 4</a:t>
            </a:r>
            <a:endParaRPr/>
          </a:p>
        </p:txBody>
      </p:sp>
      <p:sp>
        <p:nvSpPr>
          <p:cNvPr id="209" name="Google Shape;209;p10"/>
          <p:cNvSpPr/>
          <p:nvPr/>
        </p:nvSpPr>
        <p:spPr>
          <a:xfrm>
            <a:off x="665739" y="1161191"/>
            <a:ext cx="3362422" cy="1829755"/>
          </a:xfrm>
          <a:prstGeom prst="roundRect">
            <a:avLst>
              <a:gd fmla="val 9182" name="adj"/>
            </a:avLst>
          </a:prstGeom>
          <a:solidFill>
            <a:srgbClr val="32C2A7"/>
          </a:solidFill>
          <a:ln cap="flat" cmpd="sng" w="25400">
            <a:solidFill>
              <a:srgbClr val="31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10" name="Google Shape;210;p10"/>
          <p:cNvSpPr txBox="1"/>
          <p:nvPr/>
        </p:nvSpPr>
        <p:spPr>
          <a:xfrm>
            <a:off x="850880" y="1248820"/>
            <a:ext cx="2992141" cy="1551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lay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Какой метод позволяет учёным видеть, что происходит в мозге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во время выполнения задач?</a:t>
            </a:r>
            <a:endParaRPr/>
          </a:p>
        </p:txBody>
      </p:sp>
      <p:sp>
        <p:nvSpPr>
          <p:cNvPr id="211" name="Google Shape;211;p10"/>
          <p:cNvSpPr/>
          <p:nvPr/>
        </p:nvSpPr>
        <p:spPr>
          <a:xfrm>
            <a:off x="4692146" y="13262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12" name="Google Shape;212;p10"/>
          <p:cNvSpPr/>
          <p:nvPr/>
        </p:nvSpPr>
        <p:spPr>
          <a:xfrm>
            <a:off x="4514346" y="11611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13" name="Google Shape;213;p10"/>
          <p:cNvSpPr txBox="1"/>
          <p:nvPr/>
        </p:nvSpPr>
        <p:spPr>
          <a:xfrm>
            <a:off x="4669674" y="1397356"/>
            <a:ext cx="3387823" cy="164083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А) МРТ (магнитно-резонансная томография)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B) Рентген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C) УЗИ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218" name="Google Shape;218;p1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219" name="Google Shape;219;p11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220" name="Google Shape;220;p11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1"/>
          <p:cNvSpPr txBox="1"/>
          <p:nvPr/>
        </p:nvSpPr>
        <p:spPr>
          <a:xfrm>
            <a:off x="636184" y="500205"/>
            <a:ext cx="3218331" cy="434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300"/>
              <a:buFont typeface="Play"/>
              <a:buNone/>
            </a:pPr>
            <a:r>
              <a:rPr b="1" i="0" lang="en-US" sz="23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ВОПРОС 4</a:t>
            </a:r>
            <a:endParaRPr/>
          </a:p>
        </p:txBody>
      </p:sp>
      <p:sp>
        <p:nvSpPr>
          <p:cNvPr id="222" name="Google Shape;222;p11"/>
          <p:cNvSpPr/>
          <p:nvPr/>
        </p:nvSpPr>
        <p:spPr>
          <a:xfrm>
            <a:off x="665739" y="1161191"/>
            <a:ext cx="3362422" cy="1829755"/>
          </a:xfrm>
          <a:prstGeom prst="roundRect">
            <a:avLst>
              <a:gd fmla="val 9182" name="adj"/>
            </a:avLst>
          </a:prstGeom>
          <a:solidFill>
            <a:srgbClr val="32C2A7"/>
          </a:solidFill>
          <a:ln cap="flat" cmpd="sng" w="25400">
            <a:solidFill>
              <a:srgbClr val="31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23" name="Google Shape;223;p11"/>
          <p:cNvSpPr txBox="1"/>
          <p:nvPr/>
        </p:nvSpPr>
        <p:spPr>
          <a:xfrm>
            <a:off x="850880" y="1257366"/>
            <a:ext cx="2992141" cy="1551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lay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Какой метод позволяет учёным видеть, что происходит в мозге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во время выполнения задач?</a:t>
            </a:r>
            <a:endParaRPr/>
          </a:p>
        </p:txBody>
      </p:sp>
      <p:sp>
        <p:nvSpPr>
          <p:cNvPr id="224" name="Google Shape;224;p11"/>
          <p:cNvSpPr/>
          <p:nvPr/>
        </p:nvSpPr>
        <p:spPr>
          <a:xfrm>
            <a:off x="4692146" y="13262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25" name="Google Shape;225;p11"/>
          <p:cNvSpPr/>
          <p:nvPr/>
        </p:nvSpPr>
        <p:spPr>
          <a:xfrm>
            <a:off x="4514346" y="11611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26" name="Google Shape;226;p11"/>
          <p:cNvSpPr txBox="1"/>
          <p:nvPr/>
        </p:nvSpPr>
        <p:spPr>
          <a:xfrm>
            <a:off x="4669674" y="1397356"/>
            <a:ext cx="3387823" cy="164083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А) МРТ (магнитно-резонансная томография)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B) Рентген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C) УЗИ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231" name="Google Shape;231;p1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232" name="Google Shape;232;p12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233" name="Google Shape;233;p12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12"/>
          <p:cNvSpPr txBox="1"/>
          <p:nvPr/>
        </p:nvSpPr>
        <p:spPr>
          <a:xfrm>
            <a:off x="636184" y="500205"/>
            <a:ext cx="3218331" cy="434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300"/>
              <a:buFont typeface="Play"/>
              <a:buNone/>
            </a:pPr>
            <a:r>
              <a:rPr b="1" i="0" lang="en-US" sz="23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ВОПРОС 5</a:t>
            </a:r>
            <a:endParaRPr/>
          </a:p>
        </p:txBody>
      </p:sp>
      <p:sp>
        <p:nvSpPr>
          <p:cNvPr id="235" name="Google Shape;235;p12"/>
          <p:cNvSpPr/>
          <p:nvPr/>
        </p:nvSpPr>
        <p:spPr>
          <a:xfrm>
            <a:off x="665739" y="1161191"/>
            <a:ext cx="3362422" cy="1245554"/>
          </a:xfrm>
          <a:prstGeom prst="roundRect">
            <a:avLst>
              <a:gd fmla="val 13489" name="adj"/>
            </a:avLst>
          </a:prstGeom>
          <a:solidFill>
            <a:srgbClr val="32C2A7"/>
          </a:solidFill>
          <a:ln cap="flat" cmpd="sng" w="25400">
            <a:solidFill>
              <a:srgbClr val="31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36" name="Google Shape;236;p12"/>
          <p:cNvSpPr txBox="1"/>
          <p:nvPr/>
        </p:nvSpPr>
        <p:spPr>
          <a:xfrm>
            <a:off x="758309" y="1276138"/>
            <a:ext cx="3177281" cy="10156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lay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Как называется передатчик информации между нейронами?</a:t>
            </a:r>
            <a:endParaRPr/>
          </a:p>
        </p:txBody>
      </p:sp>
      <p:sp>
        <p:nvSpPr>
          <p:cNvPr id="237" name="Google Shape;237;p12"/>
          <p:cNvSpPr/>
          <p:nvPr/>
        </p:nvSpPr>
        <p:spPr>
          <a:xfrm>
            <a:off x="4692146" y="13262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38" name="Google Shape;238;p12"/>
          <p:cNvSpPr/>
          <p:nvPr/>
        </p:nvSpPr>
        <p:spPr>
          <a:xfrm>
            <a:off x="4514346" y="11611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39" name="Google Shape;239;p12"/>
          <p:cNvSpPr txBox="1"/>
          <p:nvPr/>
        </p:nvSpPr>
        <p:spPr>
          <a:xfrm>
            <a:off x="4669674" y="1397356"/>
            <a:ext cx="3387823" cy="130650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lay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А) Синапс</a:t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lay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B) Митоз</a:t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lay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C) Синтез</a:t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244" name="Google Shape;244;p1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245" name="Google Shape;245;p13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246" name="Google Shape;246;p13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13"/>
          <p:cNvSpPr txBox="1"/>
          <p:nvPr/>
        </p:nvSpPr>
        <p:spPr>
          <a:xfrm>
            <a:off x="636184" y="500205"/>
            <a:ext cx="3218331" cy="434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300"/>
              <a:buFont typeface="Play"/>
              <a:buNone/>
            </a:pPr>
            <a:r>
              <a:rPr b="1" i="0" lang="en-US" sz="23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ВОПРОС 5</a:t>
            </a:r>
            <a:endParaRPr/>
          </a:p>
        </p:txBody>
      </p:sp>
      <p:sp>
        <p:nvSpPr>
          <p:cNvPr id="248" name="Google Shape;248;p13"/>
          <p:cNvSpPr/>
          <p:nvPr/>
        </p:nvSpPr>
        <p:spPr>
          <a:xfrm>
            <a:off x="665739" y="1161191"/>
            <a:ext cx="3362422" cy="1245554"/>
          </a:xfrm>
          <a:prstGeom prst="roundRect">
            <a:avLst>
              <a:gd fmla="val 13489" name="adj"/>
            </a:avLst>
          </a:prstGeom>
          <a:solidFill>
            <a:srgbClr val="32C2A7"/>
          </a:solidFill>
          <a:ln cap="flat" cmpd="sng" w="25400">
            <a:solidFill>
              <a:srgbClr val="31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49" name="Google Shape;249;p13"/>
          <p:cNvSpPr/>
          <p:nvPr/>
        </p:nvSpPr>
        <p:spPr>
          <a:xfrm>
            <a:off x="4692146" y="13262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50" name="Google Shape;250;p13"/>
          <p:cNvSpPr/>
          <p:nvPr/>
        </p:nvSpPr>
        <p:spPr>
          <a:xfrm>
            <a:off x="4514346" y="11611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51" name="Google Shape;251;p13"/>
          <p:cNvSpPr txBox="1"/>
          <p:nvPr/>
        </p:nvSpPr>
        <p:spPr>
          <a:xfrm>
            <a:off x="4669674" y="1397356"/>
            <a:ext cx="3387823" cy="130650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2400"/>
              <a:buFont typeface="Play"/>
              <a:buNone/>
            </a:pPr>
            <a:r>
              <a:rPr b="1" i="0" lang="en-US" sz="24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А) Синапс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lay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B) Митоз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lay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C) Синтез</a:t>
            </a:r>
            <a:endParaRPr/>
          </a:p>
        </p:txBody>
      </p:sp>
      <p:sp>
        <p:nvSpPr>
          <p:cNvPr id="252" name="Google Shape;252;p13"/>
          <p:cNvSpPr txBox="1"/>
          <p:nvPr/>
        </p:nvSpPr>
        <p:spPr>
          <a:xfrm>
            <a:off x="758309" y="1276138"/>
            <a:ext cx="3177281" cy="101565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lay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Как называется передатчик информации между нейронами?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257" name="Google Shape;257;p1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258" name="Google Shape;258;p14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259" name="Google Shape;259;p14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260" name="Google Shape;260;p14"/>
          <p:cNvSpPr txBox="1"/>
          <p:nvPr/>
        </p:nvSpPr>
        <p:spPr>
          <a:xfrm>
            <a:off x="636184" y="500205"/>
            <a:ext cx="3218331" cy="434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300"/>
              <a:buFont typeface="Play"/>
              <a:buNone/>
            </a:pPr>
            <a:r>
              <a:rPr b="1" i="0" lang="en-US" sz="23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ВОПРОС 6</a:t>
            </a:r>
            <a:endParaRPr/>
          </a:p>
        </p:txBody>
      </p:sp>
      <p:sp>
        <p:nvSpPr>
          <p:cNvPr id="261" name="Google Shape;261;p14"/>
          <p:cNvSpPr/>
          <p:nvPr/>
        </p:nvSpPr>
        <p:spPr>
          <a:xfrm>
            <a:off x="665739" y="1161191"/>
            <a:ext cx="3362422" cy="1537652"/>
          </a:xfrm>
          <a:prstGeom prst="roundRect">
            <a:avLst>
              <a:gd fmla="val 10926" name="adj"/>
            </a:avLst>
          </a:prstGeom>
          <a:solidFill>
            <a:srgbClr val="32C2A7"/>
          </a:solidFill>
          <a:ln cap="flat" cmpd="sng" w="25400">
            <a:solidFill>
              <a:srgbClr val="31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62" name="Google Shape;262;p14"/>
          <p:cNvSpPr txBox="1"/>
          <p:nvPr/>
        </p:nvSpPr>
        <p:spPr>
          <a:xfrm>
            <a:off x="850880" y="1300098"/>
            <a:ext cx="29922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lay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Что может улучшить обучение с помощью нейротехнологий?</a:t>
            </a:r>
            <a:endParaRPr/>
          </a:p>
        </p:txBody>
      </p:sp>
      <p:sp>
        <p:nvSpPr>
          <p:cNvPr id="263" name="Google Shape;263;p14"/>
          <p:cNvSpPr/>
          <p:nvPr/>
        </p:nvSpPr>
        <p:spPr>
          <a:xfrm>
            <a:off x="4692146" y="13262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64" name="Google Shape;264;p14"/>
          <p:cNvSpPr/>
          <p:nvPr/>
        </p:nvSpPr>
        <p:spPr>
          <a:xfrm>
            <a:off x="4514346" y="11611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65" name="Google Shape;265;p14"/>
          <p:cNvSpPr txBox="1"/>
          <p:nvPr/>
        </p:nvSpPr>
        <p:spPr>
          <a:xfrm>
            <a:off x="4669674" y="1397356"/>
            <a:ext cx="3387823" cy="129285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lay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А) Книги</a:t>
            </a:r>
            <a:endParaRPr b="0" i="0" sz="10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lay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B) Игры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lay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C) Обратная связь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270" name="Google Shape;270;p1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271" name="Google Shape;271;p15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272" name="Google Shape;272;p15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15"/>
          <p:cNvSpPr txBox="1"/>
          <p:nvPr/>
        </p:nvSpPr>
        <p:spPr>
          <a:xfrm>
            <a:off x="636184" y="500205"/>
            <a:ext cx="3218331" cy="434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300"/>
              <a:buFont typeface="Play"/>
              <a:buNone/>
            </a:pPr>
            <a:r>
              <a:rPr b="1" i="0" lang="en-US" sz="23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ВОПРОС 6</a:t>
            </a:r>
            <a:endParaRPr/>
          </a:p>
        </p:txBody>
      </p:sp>
      <p:sp>
        <p:nvSpPr>
          <p:cNvPr id="274" name="Google Shape;274;p15"/>
          <p:cNvSpPr/>
          <p:nvPr/>
        </p:nvSpPr>
        <p:spPr>
          <a:xfrm>
            <a:off x="665739" y="1161191"/>
            <a:ext cx="3362422" cy="1537652"/>
          </a:xfrm>
          <a:prstGeom prst="roundRect">
            <a:avLst>
              <a:gd fmla="val 10926" name="adj"/>
            </a:avLst>
          </a:prstGeom>
          <a:solidFill>
            <a:srgbClr val="32C2A7"/>
          </a:solidFill>
          <a:ln cap="flat" cmpd="sng" w="25400">
            <a:solidFill>
              <a:srgbClr val="31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75" name="Google Shape;275;p15"/>
          <p:cNvSpPr txBox="1"/>
          <p:nvPr/>
        </p:nvSpPr>
        <p:spPr>
          <a:xfrm>
            <a:off x="850880" y="1300098"/>
            <a:ext cx="29922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lay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Что может улучшить обучение с помощью нейротехнологий?</a:t>
            </a:r>
            <a:endParaRPr/>
          </a:p>
        </p:txBody>
      </p:sp>
      <p:sp>
        <p:nvSpPr>
          <p:cNvPr id="276" name="Google Shape;276;p15"/>
          <p:cNvSpPr/>
          <p:nvPr/>
        </p:nvSpPr>
        <p:spPr>
          <a:xfrm>
            <a:off x="4692146" y="13262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77" name="Google Shape;277;p15"/>
          <p:cNvSpPr/>
          <p:nvPr/>
        </p:nvSpPr>
        <p:spPr>
          <a:xfrm>
            <a:off x="4514346" y="11611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78" name="Google Shape;278;p15"/>
          <p:cNvSpPr txBox="1"/>
          <p:nvPr/>
        </p:nvSpPr>
        <p:spPr>
          <a:xfrm>
            <a:off x="4669674" y="1397356"/>
            <a:ext cx="3387823" cy="129285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lay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А) Книги</a:t>
            </a:r>
            <a:endParaRPr b="0" i="0" sz="10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lay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B) Игры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32C2A7"/>
              </a:buClr>
              <a:buSzPts val="2400"/>
              <a:buFont typeface="Play"/>
              <a:buNone/>
            </a:pPr>
            <a:r>
              <a:rPr b="1" i="0" lang="en-US" sz="24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C) Обратная связь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283" name="Google Shape;283;p1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284" name="Google Shape;284;p16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285" name="Google Shape;285;p16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16"/>
          <p:cNvSpPr txBox="1"/>
          <p:nvPr/>
        </p:nvSpPr>
        <p:spPr>
          <a:xfrm>
            <a:off x="636184" y="500205"/>
            <a:ext cx="3218331" cy="434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300"/>
              <a:buFont typeface="Play"/>
              <a:buNone/>
            </a:pPr>
            <a:r>
              <a:rPr b="1" i="0" lang="en-US" sz="23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ВОПРОС 7</a:t>
            </a:r>
            <a:endParaRPr/>
          </a:p>
        </p:txBody>
      </p:sp>
      <p:sp>
        <p:nvSpPr>
          <p:cNvPr id="287" name="Google Shape;287;p16"/>
          <p:cNvSpPr/>
          <p:nvPr/>
        </p:nvSpPr>
        <p:spPr>
          <a:xfrm>
            <a:off x="665739" y="1161191"/>
            <a:ext cx="3362422" cy="1169353"/>
          </a:xfrm>
          <a:prstGeom prst="roundRect">
            <a:avLst>
              <a:gd fmla="val 14368" name="adj"/>
            </a:avLst>
          </a:prstGeom>
          <a:solidFill>
            <a:srgbClr val="32C2A7"/>
          </a:solidFill>
          <a:ln cap="flat" cmpd="sng" w="25400">
            <a:solidFill>
              <a:srgbClr val="31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88" name="Google Shape;288;p16"/>
          <p:cNvSpPr txBox="1"/>
          <p:nvPr/>
        </p:nvSpPr>
        <p:spPr>
          <a:xfrm>
            <a:off x="850880" y="1300098"/>
            <a:ext cx="29922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lay"/>
              <a:buNone/>
            </a:pPr>
            <a:r>
              <a:rPr lang="en-US" sz="1800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Что из этого —</a:t>
            </a:r>
            <a:r>
              <a:rPr b="0" i="0" lang="en-US" sz="18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 пример применения нейросетей в повседневной жизни?</a:t>
            </a:r>
            <a:endParaRPr/>
          </a:p>
        </p:txBody>
      </p:sp>
      <p:sp>
        <p:nvSpPr>
          <p:cNvPr id="289" name="Google Shape;289;p16"/>
          <p:cNvSpPr/>
          <p:nvPr/>
        </p:nvSpPr>
        <p:spPr>
          <a:xfrm>
            <a:off x="4692146" y="1326291"/>
            <a:ext cx="3698480" cy="2439100"/>
          </a:xfrm>
          <a:prstGeom prst="roundRect">
            <a:avLst>
              <a:gd fmla="val 9816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90" name="Google Shape;290;p16"/>
          <p:cNvSpPr/>
          <p:nvPr/>
        </p:nvSpPr>
        <p:spPr>
          <a:xfrm>
            <a:off x="4514346" y="1161191"/>
            <a:ext cx="3698480" cy="2443153"/>
          </a:xfrm>
          <a:prstGeom prst="roundRect">
            <a:avLst>
              <a:gd fmla="val 9800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91" name="Google Shape;291;p16"/>
          <p:cNvSpPr txBox="1"/>
          <p:nvPr/>
        </p:nvSpPr>
        <p:spPr>
          <a:xfrm>
            <a:off x="4669674" y="1397356"/>
            <a:ext cx="3387900" cy="19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А) Рекомендательные системы в</a:t>
            </a:r>
            <a:r>
              <a:rPr b="1" lang="en-US" sz="2000">
                <a:latin typeface="Play"/>
                <a:ea typeface="Play"/>
                <a:cs typeface="Play"/>
                <a:sym typeface="Play"/>
              </a:rPr>
              <a:t> </a:t>
            </a:r>
            <a:r>
              <a:rPr b="1" i="0" lang="en-US" sz="2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онлайн-</a:t>
            </a:r>
            <a:endParaRPr b="1" i="0" sz="20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магазинах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B) Печать на принтере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C) Использование калькулятора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296" name="Google Shape;296;p1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297" name="Google Shape;297;p17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298" name="Google Shape;298;p17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299" name="Google Shape;299;p17"/>
          <p:cNvSpPr txBox="1"/>
          <p:nvPr/>
        </p:nvSpPr>
        <p:spPr>
          <a:xfrm>
            <a:off x="636184" y="500205"/>
            <a:ext cx="3218331" cy="434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300"/>
              <a:buFont typeface="Play"/>
              <a:buNone/>
            </a:pPr>
            <a:r>
              <a:rPr b="1" i="0" lang="en-US" sz="23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ВОПРОС 7</a:t>
            </a:r>
            <a:endParaRPr/>
          </a:p>
        </p:txBody>
      </p:sp>
      <p:sp>
        <p:nvSpPr>
          <p:cNvPr id="300" name="Google Shape;300;p17"/>
          <p:cNvSpPr/>
          <p:nvPr/>
        </p:nvSpPr>
        <p:spPr>
          <a:xfrm>
            <a:off x="665739" y="1161191"/>
            <a:ext cx="3362422" cy="1169353"/>
          </a:xfrm>
          <a:prstGeom prst="roundRect">
            <a:avLst>
              <a:gd fmla="val 14368" name="adj"/>
            </a:avLst>
          </a:prstGeom>
          <a:solidFill>
            <a:srgbClr val="32C2A7"/>
          </a:solidFill>
          <a:ln cap="flat" cmpd="sng" w="25400">
            <a:solidFill>
              <a:srgbClr val="31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301" name="Google Shape;301;p17"/>
          <p:cNvSpPr txBox="1"/>
          <p:nvPr/>
        </p:nvSpPr>
        <p:spPr>
          <a:xfrm>
            <a:off x="850880" y="1300098"/>
            <a:ext cx="29922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lay"/>
              <a:buNone/>
            </a:pPr>
            <a:r>
              <a:rPr lang="en-US" sz="1800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Что из этого — пример применения нейросетей в повседневной жизни?</a:t>
            </a:r>
            <a:endParaRPr sz="1800">
              <a:solidFill>
                <a:srgbClr val="FFFFFF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302" name="Google Shape;302;p17"/>
          <p:cNvSpPr/>
          <p:nvPr/>
        </p:nvSpPr>
        <p:spPr>
          <a:xfrm>
            <a:off x="4692146" y="1326291"/>
            <a:ext cx="3698480" cy="2439100"/>
          </a:xfrm>
          <a:prstGeom prst="roundRect">
            <a:avLst>
              <a:gd fmla="val 9816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303" name="Google Shape;303;p17"/>
          <p:cNvSpPr/>
          <p:nvPr/>
        </p:nvSpPr>
        <p:spPr>
          <a:xfrm>
            <a:off x="4514346" y="1161191"/>
            <a:ext cx="3698480" cy="2443153"/>
          </a:xfrm>
          <a:prstGeom prst="roundRect">
            <a:avLst>
              <a:gd fmla="val 9800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304" name="Google Shape;304;p17"/>
          <p:cNvSpPr txBox="1"/>
          <p:nvPr/>
        </p:nvSpPr>
        <p:spPr>
          <a:xfrm>
            <a:off x="4669674" y="1397356"/>
            <a:ext cx="3387900" cy="19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А) Рекомендательные системы в онлайн-</a:t>
            </a:r>
            <a:br>
              <a:rPr b="1" i="0" lang="en-US" sz="20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1" i="0" lang="en-US" sz="20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магазинах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B) Печать на принтере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C) Использование калькулятора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309" name="Google Shape;309;p1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310" name="Google Shape;310;p18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311" name="Google Shape;311;p18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18"/>
          <p:cNvSpPr txBox="1"/>
          <p:nvPr/>
        </p:nvSpPr>
        <p:spPr>
          <a:xfrm>
            <a:off x="426010" y="514317"/>
            <a:ext cx="6949900" cy="109725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2300"/>
              <a:buFont typeface="Play"/>
              <a:buNone/>
            </a:pPr>
            <a:r>
              <a:rPr b="1" i="0" lang="en-US" sz="23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НЕЙРОННЫЕ СЕТИ: </a:t>
            </a:r>
            <a:r>
              <a:rPr b="1" i="0" lang="en-US" sz="23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КАК ИЗУЧЕНИЕ РАБОТЫ МОЗГА ПРИВЕЛО К СОЗДАНИЮ ИСКУССТВЕННОГО ИНТЕЛЛЕКТА</a:t>
            </a:r>
            <a:endParaRPr/>
          </a:p>
        </p:txBody>
      </p:sp>
      <p:grpSp>
        <p:nvGrpSpPr>
          <p:cNvPr id="313" name="Google Shape;313;p18"/>
          <p:cNvGrpSpPr/>
          <p:nvPr/>
        </p:nvGrpSpPr>
        <p:grpSpPr>
          <a:xfrm>
            <a:off x="440628" y="1872805"/>
            <a:ext cx="3649690" cy="1512259"/>
            <a:chOff x="-1" y="0"/>
            <a:chExt cx="3649688" cy="1512257"/>
          </a:xfrm>
        </p:grpSpPr>
        <p:sp>
          <p:nvSpPr>
            <p:cNvPr id="314" name="Google Shape;314;p18"/>
            <p:cNvSpPr/>
            <p:nvPr/>
          </p:nvSpPr>
          <p:spPr>
            <a:xfrm>
              <a:off x="125845" y="114755"/>
              <a:ext cx="3523842" cy="1397502"/>
            </a:xfrm>
            <a:prstGeom prst="roundRect">
              <a:avLst>
                <a:gd fmla="val 9354" name="adj"/>
              </a:avLst>
            </a:prstGeom>
            <a:noFill/>
            <a:ln cap="flat" cmpd="sng" w="25400">
              <a:solidFill>
                <a:srgbClr val="32C2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lay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endParaRPr>
            </a:p>
          </p:txBody>
        </p:sp>
        <p:sp>
          <p:nvSpPr>
            <p:cNvPr id="315" name="Google Shape;315;p18"/>
            <p:cNvSpPr/>
            <p:nvPr/>
          </p:nvSpPr>
          <p:spPr>
            <a:xfrm>
              <a:off x="-1" y="0"/>
              <a:ext cx="3492119" cy="1352401"/>
            </a:xfrm>
            <a:prstGeom prst="roundRect">
              <a:avLst>
                <a:gd fmla="val 9666" name="adj"/>
              </a:avLst>
            </a:prstGeom>
            <a:solidFill>
              <a:srgbClr val="FFFDF9"/>
            </a:solidFill>
            <a:ln cap="flat" cmpd="sng" w="25400">
              <a:solidFill>
                <a:srgbClr val="32C2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lay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endParaRPr>
            </a:p>
          </p:txBody>
        </p:sp>
        <p:sp>
          <p:nvSpPr>
            <p:cNvPr id="316" name="Google Shape;316;p18"/>
            <p:cNvSpPr txBox="1"/>
            <p:nvPr/>
          </p:nvSpPr>
          <p:spPr>
            <a:xfrm>
              <a:off x="171382" y="170179"/>
              <a:ext cx="3199596" cy="10198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l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32C2A7"/>
                </a:buClr>
                <a:buSzPts val="1500"/>
                <a:buFont typeface="Play"/>
                <a:buNone/>
              </a:pPr>
              <a:r>
                <a:rPr b="1" i="0" lang="en-US" sz="1500" u="none" cap="none" strike="noStrike">
                  <a:solidFill>
                    <a:srgbClr val="32C2A7"/>
                  </a:solidFill>
                  <a:latin typeface="Play"/>
                  <a:ea typeface="Play"/>
                  <a:cs typeface="Play"/>
                  <a:sym typeface="Play"/>
                </a:rPr>
                <a:t>Изучение работы мозга </a:t>
              </a:r>
              <a:r>
                <a:rPr b="0" i="0" lang="en-US" sz="1500" u="none" cap="none" strike="noStrike">
                  <a:solidFill>
                    <a:srgbClr val="000000"/>
                  </a:solidFill>
                  <a:latin typeface="Play"/>
                  <a:ea typeface="Play"/>
                  <a:cs typeface="Play"/>
                  <a:sym typeface="Play"/>
                </a:rPr>
                <a:t>стало важным источником вдохновения для создания искусственного интеллекта (ИИ)</a:t>
              </a:r>
              <a:endParaRPr/>
            </a:p>
          </p:txBody>
        </p:sp>
      </p:grpSp>
      <p:pic>
        <p:nvPicPr>
          <p:cNvPr descr="Изображение" id="317" name="Google Shape;317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627338" y="1884163"/>
            <a:ext cx="3106461" cy="30155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322" name="Google Shape;322;p1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323" name="Google Shape;323;p19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324" name="Google Shape;324;p19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325" name="Google Shape;325;p19"/>
          <p:cNvSpPr txBox="1"/>
          <p:nvPr/>
        </p:nvSpPr>
        <p:spPr>
          <a:xfrm>
            <a:off x="426010" y="514316"/>
            <a:ext cx="6949900" cy="105915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2200"/>
              <a:buFont typeface="Play"/>
              <a:buNone/>
            </a:pPr>
            <a:r>
              <a:rPr b="1" i="0" lang="en-US" sz="22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НЕЙРОННЫЕ СЕТИ: </a:t>
            </a:r>
            <a:r>
              <a:rPr b="1" i="0" lang="en-US" sz="2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КАК ИЗУЧЕНИЕ РАБОТЫ МОЗГА ПРИВЕЛО К СОЗДАНИЮ ИСКУССТВЕННОГО ИНТЕЛЛЕКТА</a:t>
            </a:r>
            <a:endParaRPr/>
          </a:p>
        </p:txBody>
      </p:sp>
      <p:sp>
        <p:nvSpPr>
          <p:cNvPr id="326" name="Google Shape;326;p19"/>
          <p:cNvSpPr/>
          <p:nvPr/>
        </p:nvSpPr>
        <p:spPr>
          <a:xfrm>
            <a:off x="440629" y="1794873"/>
            <a:ext cx="3783326" cy="2566044"/>
          </a:xfrm>
          <a:prstGeom prst="roundRect">
            <a:avLst>
              <a:gd fmla="val 5113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327" name="Google Shape;327;p19"/>
          <p:cNvSpPr txBox="1"/>
          <p:nvPr/>
        </p:nvSpPr>
        <p:spPr>
          <a:xfrm>
            <a:off x="612012" y="1915985"/>
            <a:ext cx="2211972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Нейронные сети</a:t>
            </a:r>
            <a:endParaRPr/>
          </a:p>
        </p:txBody>
      </p:sp>
      <p:sp>
        <p:nvSpPr>
          <p:cNvPr id="328" name="Google Shape;328;p19"/>
          <p:cNvSpPr txBox="1"/>
          <p:nvPr/>
        </p:nvSpPr>
        <p:spPr>
          <a:xfrm>
            <a:off x="609345" y="2256635"/>
            <a:ext cx="3445895" cy="20140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Нейронные сети состоят</a:t>
            </a:r>
            <a:r>
              <a:rPr b="1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из узлов (нейронов), которые обрабатывают информацию </a:t>
            </a:r>
            <a:b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 передают её дальше, подобно тому</a:t>
            </a:r>
            <a:b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как это происходит в мозге.</a:t>
            </a:r>
            <a:endParaRPr/>
          </a:p>
        </p:txBody>
      </p:sp>
      <p:sp>
        <p:nvSpPr>
          <p:cNvPr id="329" name="Google Shape;329;p19"/>
          <p:cNvSpPr/>
          <p:nvPr/>
        </p:nvSpPr>
        <p:spPr>
          <a:xfrm>
            <a:off x="4415730" y="1794873"/>
            <a:ext cx="3783325" cy="2566044"/>
          </a:xfrm>
          <a:prstGeom prst="roundRect">
            <a:avLst>
              <a:gd fmla="val 5113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330" name="Google Shape;330;p19"/>
          <p:cNvSpPr txBox="1"/>
          <p:nvPr/>
        </p:nvSpPr>
        <p:spPr>
          <a:xfrm>
            <a:off x="4587113" y="1915985"/>
            <a:ext cx="2211972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Обучение</a:t>
            </a:r>
            <a:endParaRPr/>
          </a:p>
        </p:txBody>
      </p:sp>
      <p:sp>
        <p:nvSpPr>
          <p:cNvPr id="331" name="Google Shape;331;p19"/>
          <p:cNvSpPr txBox="1"/>
          <p:nvPr/>
        </p:nvSpPr>
        <p:spPr>
          <a:xfrm>
            <a:off x="4584446" y="2256635"/>
            <a:ext cx="3308873" cy="20140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Процессы обучения в ИИ, такие как обучение с учителем и без учителя, были разработаны </a:t>
            </a:r>
            <a:r>
              <a:rPr lang="en-US" sz="1200">
                <a:latin typeface="Play"/>
                <a:ea typeface="Play"/>
                <a:cs typeface="Play"/>
                <a:sym typeface="Play"/>
              </a:rPr>
              <a:t>с учётом</a:t>
            </a: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того, как люди и животные учатся на основе опыта.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100" name="Google Shape;100;p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101" name="Google Shape;101;p2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102" name="Google Shape;102;p2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2"/>
          <p:cNvSpPr txBox="1"/>
          <p:nvPr/>
        </p:nvSpPr>
        <p:spPr>
          <a:xfrm>
            <a:off x="426010" y="514317"/>
            <a:ext cx="6949900" cy="48765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800"/>
              <a:buFont typeface="Play"/>
              <a:buNone/>
            </a:pPr>
            <a:r>
              <a:rPr b="1" i="0" lang="en-US" sz="28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ЧТО ТАКОЕ НЕЙРОТЕХНОЛОГИЯ?</a:t>
            </a:r>
            <a:endParaRPr/>
          </a:p>
        </p:txBody>
      </p:sp>
      <p:sp>
        <p:nvSpPr>
          <p:cNvPr id="104" name="Google Shape;104;p2"/>
          <p:cNvSpPr txBox="1"/>
          <p:nvPr/>
        </p:nvSpPr>
        <p:spPr>
          <a:xfrm>
            <a:off x="437435" y="1212496"/>
            <a:ext cx="6345300" cy="78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Нейротехнология</a:t>
            </a:r>
            <a:r>
              <a:rPr b="1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 </a:t>
            </a:r>
            <a: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— это область науки и техники, которая изучает, как работает наш мозг, и разрабатывает технологии, способные взаимодействовать с нервной системой.</a:t>
            </a:r>
            <a:endParaRPr/>
          </a:p>
        </p:txBody>
      </p:sp>
      <p:grpSp>
        <p:nvGrpSpPr>
          <p:cNvPr id="105" name="Google Shape;105;p2"/>
          <p:cNvGrpSpPr/>
          <p:nvPr/>
        </p:nvGrpSpPr>
        <p:grpSpPr>
          <a:xfrm>
            <a:off x="519464" y="2367759"/>
            <a:ext cx="3427391" cy="701040"/>
            <a:chOff x="-1" y="0"/>
            <a:chExt cx="3427390" cy="701039"/>
          </a:xfrm>
        </p:grpSpPr>
        <p:sp>
          <p:nvSpPr>
            <p:cNvPr id="106" name="Google Shape;106;p2"/>
            <p:cNvSpPr txBox="1"/>
            <p:nvPr/>
          </p:nvSpPr>
          <p:spPr>
            <a:xfrm>
              <a:off x="236288" y="0"/>
              <a:ext cx="3191101" cy="70103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l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Play"/>
                <a:buNone/>
              </a:pPr>
              <a:r>
                <a:rPr b="0" i="0" lang="en-US" sz="1200" u="none" cap="none" strike="noStrike">
                  <a:solidFill>
                    <a:srgbClr val="000000"/>
                  </a:solidFill>
                  <a:latin typeface="Play"/>
                  <a:ea typeface="Play"/>
                  <a:cs typeface="Play"/>
                  <a:sym typeface="Play"/>
                </a:rPr>
                <a:t>Создание устройств, которые </a:t>
              </a:r>
              <a:r>
                <a:rPr b="1" i="0" lang="en-US" sz="1200" u="none" cap="none" strike="noStrike">
                  <a:solidFill>
                    <a:srgbClr val="000000"/>
                  </a:solidFill>
                  <a:latin typeface="Play"/>
                  <a:ea typeface="Play"/>
                  <a:cs typeface="Play"/>
                  <a:sym typeface="Play"/>
                </a:rPr>
                <a:t>помогают людям с проблемами в работе мозга</a:t>
              </a:r>
              <a:r>
                <a:rPr b="0" i="0" lang="en-US" sz="1200" u="none" cap="none" strike="noStrike">
                  <a:solidFill>
                    <a:srgbClr val="000000"/>
                  </a:solidFill>
                  <a:latin typeface="Play"/>
                  <a:ea typeface="Play"/>
                  <a:cs typeface="Play"/>
                  <a:sym typeface="Play"/>
                </a:rPr>
                <a:t>, например, при лечении заболеваний</a:t>
              </a:r>
              <a:endParaRPr/>
            </a:p>
          </p:txBody>
        </p:sp>
        <p:sp>
          <p:nvSpPr>
            <p:cNvPr id="107" name="Google Shape;107;p2"/>
            <p:cNvSpPr/>
            <p:nvPr/>
          </p:nvSpPr>
          <p:spPr>
            <a:xfrm rot="2700000">
              <a:off x="23383" y="104984"/>
              <a:ext cx="112906" cy="112906"/>
            </a:xfrm>
            <a:prstGeom prst="rect">
              <a:avLst/>
            </a:prstGeom>
            <a:solidFill>
              <a:srgbClr val="2A4E5D"/>
            </a:solidFill>
            <a:ln>
              <a:noFill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lay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endParaRPr>
            </a:p>
          </p:txBody>
        </p:sp>
      </p:grpSp>
      <p:grpSp>
        <p:nvGrpSpPr>
          <p:cNvPr id="108" name="Google Shape;108;p2"/>
          <p:cNvGrpSpPr/>
          <p:nvPr/>
        </p:nvGrpSpPr>
        <p:grpSpPr>
          <a:xfrm>
            <a:off x="4123591" y="2367758"/>
            <a:ext cx="3703526" cy="241277"/>
            <a:chOff x="-1" y="0"/>
            <a:chExt cx="3703525" cy="241275"/>
          </a:xfrm>
        </p:grpSpPr>
        <p:sp>
          <p:nvSpPr>
            <p:cNvPr id="109" name="Google Shape;109;p2"/>
            <p:cNvSpPr/>
            <p:nvPr/>
          </p:nvSpPr>
          <p:spPr>
            <a:xfrm>
              <a:off x="232291" y="0"/>
              <a:ext cx="3471233" cy="0"/>
            </a:xfrm>
            <a:custGeom>
              <a:rect b="b" l="l" r="r" t="t"/>
              <a:pathLst>
                <a:path extrusionOk="0" h="120000" w="2160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l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Play"/>
                <a:buNone/>
              </a:pPr>
              <a:r>
                <a:rPr b="0" i="0" lang="en-US" sz="1200" u="none" cap="none" strike="noStrike">
                  <a:solidFill>
                    <a:srgbClr val="000000"/>
                  </a:solidFill>
                  <a:latin typeface="Play"/>
                  <a:ea typeface="Play"/>
                  <a:cs typeface="Play"/>
                  <a:sym typeface="Play"/>
                </a:rPr>
                <a:t>Разработку интерфейсов, которые позволяют </a:t>
              </a:r>
              <a:r>
                <a:rPr b="1" i="0" lang="en-US" sz="1200" u="none" cap="none" strike="noStrike">
                  <a:solidFill>
                    <a:srgbClr val="000000"/>
                  </a:solidFill>
                  <a:latin typeface="Play"/>
                  <a:ea typeface="Play"/>
                  <a:cs typeface="Play"/>
                  <a:sym typeface="Play"/>
                </a:rPr>
                <a:t>управлять компьютерами и другими устройствами с помощью мыслей</a:t>
              </a:r>
              <a:endParaRPr/>
            </a:p>
          </p:txBody>
        </p:sp>
        <p:sp>
          <p:nvSpPr>
            <p:cNvPr id="110" name="Google Shape;110;p2"/>
            <p:cNvSpPr/>
            <p:nvPr/>
          </p:nvSpPr>
          <p:spPr>
            <a:xfrm rot="2700000">
              <a:off x="23383" y="104985"/>
              <a:ext cx="112906" cy="112906"/>
            </a:xfrm>
            <a:prstGeom prst="rect">
              <a:avLst/>
            </a:prstGeom>
            <a:solidFill>
              <a:srgbClr val="2A4E5D"/>
            </a:solidFill>
            <a:ln>
              <a:noFill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lay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endParaRPr>
            </a:p>
          </p:txBody>
        </p:sp>
      </p:grpSp>
      <p:sp>
        <p:nvSpPr>
          <p:cNvPr id="111" name="Google Shape;111;p2"/>
          <p:cNvSpPr/>
          <p:nvPr/>
        </p:nvSpPr>
        <p:spPr>
          <a:xfrm>
            <a:off x="644560" y="3493504"/>
            <a:ext cx="6436599" cy="885193"/>
          </a:xfrm>
          <a:prstGeom prst="roundRect">
            <a:avLst>
              <a:gd fmla="val 14768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12" name="Google Shape;112;p2"/>
          <p:cNvSpPr/>
          <p:nvPr/>
        </p:nvSpPr>
        <p:spPr>
          <a:xfrm>
            <a:off x="518716" y="3378749"/>
            <a:ext cx="6436598" cy="885193"/>
          </a:xfrm>
          <a:prstGeom prst="roundRect">
            <a:avLst>
              <a:gd fmla="val 14768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13" name="Google Shape;113;p2"/>
          <p:cNvSpPr txBox="1"/>
          <p:nvPr/>
        </p:nvSpPr>
        <p:spPr>
          <a:xfrm>
            <a:off x="690097" y="3526895"/>
            <a:ext cx="6093835" cy="5448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Нейротехнологии</a:t>
            </a:r>
            <a:r>
              <a:rPr b="0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помогают лучше понять, как мы думаем, чувствуем и действуем, и могут улучшить качество жизни людей.</a:t>
            </a:r>
            <a:endParaRPr/>
          </a:p>
        </p:txBody>
      </p:sp>
      <p:sp>
        <p:nvSpPr>
          <p:cNvPr id="114" name="Google Shape;114;p2"/>
          <p:cNvSpPr txBox="1"/>
          <p:nvPr/>
        </p:nvSpPr>
        <p:spPr>
          <a:xfrm>
            <a:off x="445832" y="2080909"/>
            <a:ext cx="4480561" cy="2946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Может включать в себя: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336" name="Google Shape;336;p2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337" name="Google Shape;337;p20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338" name="Google Shape;338;p20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20"/>
          <p:cNvSpPr txBox="1"/>
          <p:nvPr/>
        </p:nvSpPr>
        <p:spPr>
          <a:xfrm>
            <a:off x="426010" y="514316"/>
            <a:ext cx="6949900" cy="105915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2200"/>
              <a:buFont typeface="Play"/>
              <a:buNone/>
            </a:pPr>
            <a:r>
              <a:rPr b="1" i="0" lang="en-US" sz="22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НЕЙРОННЫЕ СЕТИ: </a:t>
            </a:r>
            <a:r>
              <a:rPr b="1" i="0" lang="en-US" sz="2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КАК ИЗУЧЕНИЕ РАБОТЫ МОЗГА ПРИВЕЛО К СОЗДАНИЮ ИСКУССТВЕННОГО ИНТЕЛЛЕКТА</a:t>
            </a:r>
            <a:endParaRPr/>
          </a:p>
        </p:txBody>
      </p:sp>
      <p:sp>
        <p:nvSpPr>
          <p:cNvPr id="340" name="Google Shape;340;p20"/>
          <p:cNvSpPr/>
          <p:nvPr/>
        </p:nvSpPr>
        <p:spPr>
          <a:xfrm>
            <a:off x="440629" y="1794873"/>
            <a:ext cx="3783326" cy="2566044"/>
          </a:xfrm>
          <a:prstGeom prst="roundRect">
            <a:avLst>
              <a:gd fmla="val 4949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341" name="Google Shape;341;p20"/>
          <p:cNvSpPr txBox="1"/>
          <p:nvPr/>
        </p:nvSpPr>
        <p:spPr>
          <a:xfrm>
            <a:off x="612012" y="1915985"/>
            <a:ext cx="3308874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Параллельная обработка</a:t>
            </a:r>
            <a:endParaRPr/>
          </a:p>
        </p:txBody>
      </p:sp>
      <p:sp>
        <p:nvSpPr>
          <p:cNvPr id="342" name="Google Shape;342;p20"/>
          <p:cNvSpPr txBox="1"/>
          <p:nvPr/>
        </p:nvSpPr>
        <p:spPr>
          <a:xfrm>
            <a:off x="609345" y="2256635"/>
            <a:ext cx="3445895" cy="20140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Мозг человека способен обрабатывать множество задач одновременно</a:t>
            </a:r>
            <a:r>
              <a:rPr lang="en-US" sz="1200">
                <a:latin typeface="Play"/>
                <a:ea typeface="Play"/>
                <a:cs typeface="Play"/>
                <a:sym typeface="Play"/>
              </a:rPr>
              <a:t>. Это</a:t>
            </a: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вдохновило учёных на разработку параллельных вычислительных моделей в ИИ.</a:t>
            </a:r>
            <a:endParaRPr/>
          </a:p>
        </p:txBody>
      </p:sp>
      <p:sp>
        <p:nvSpPr>
          <p:cNvPr id="343" name="Google Shape;343;p20"/>
          <p:cNvSpPr/>
          <p:nvPr/>
        </p:nvSpPr>
        <p:spPr>
          <a:xfrm>
            <a:off x="4415730" y="1794873"/>
            <a:ext cx="3783325" cy="2566044"/>
          </a:xfrm>
          <a:prstGeom prst="roundRect">
            <a:avLst>
              <a:gd fmla="val 4949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344" name="Google Shape;344;p20"/>
          <p:cNvSpPr txBox="1"/>
          <p:nvPr/>
        </p:nvSpPr>
        <p:spPr>
          <a:xfrm>
            <a:off x="4587113" y="1915985"/>
            <a:ext cx="2211971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Когнитивные науки</a:t>
            </a:r>
            <a:endParaRPr/>
          </a:p>
        </p:txBody>
      </p:sp>
      <p:sp>
        <p:nvSpPr>
          <p:cNvPr id="345" name="Google Shape;345;p20"/>
          <p:cNvSpPr txBox="1"/>
          <p:nvPr/>
        </p:nvSpPr>
        <p:spPr>
          <a:xfrm>
            <a:off x="4584446" y="2256635"/>
            <a:ext cx="3309000" cy="201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Понимание когнитивных процессов </a:t>
            </a:r>
            <a:endParaRPr b="0" i="0" sz="12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помогло создать более сложные</a:t>
            </a:r>
            <a:b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 адаптивные алгоритмы.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350" name="Google Shape;350;p2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351" name="Google Shape;351;p21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352" name="Google Shape;352;p21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21"/>
          <p:cNvSpPr txBox="1"/>
          <p:nvPr/>
        </p:nvSpPr>
        <p:spPr>
          <a:xfrm>
            <a:off x="426010" y="514316"/>
            <a:ext cx="6949900" cy="105915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2200"/>
              <a:buFont typeface="Play"/>
              <a:buNone/>
            </a:pPr>
            <a:r>
              <a:rPr b="1" i="0" lang="en-US" sz="22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НЕЙРОННЫЕ СЕТИ: </a:t>
            </a:r>
            <a:r>
              <a:rPr b="1" i="0" lang="en-US" sz="2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КАК ИЗУЧЕНИЕ РАБОТЫ МОЗГА ПРИВЕЛО К СОЗДАНИЮ ИСКУССТВЕННОГО ИНТЕЛЛЕКТА</a:t>
            </a:r>
            <a:endParaRPr/>
          </a:p>
        </p:txBody>
      </p:sp>
      <p:sp>
        <p:nvSpPr>
          <p:cNvPr id="354" name="Google Shape;354;p21"/>
          <p:cNvSpPr/>
          <p:nvPr/>
        </p:nvSpPr>
        <p:spPr>
          <a:xfrm>
            <a:off x="440629" y="1794873"/>
            <a:ext cx="2657293" cy="2572692"/>
          </a:xfrm>
          <a:prstGeom prst="roundRect">
            <a:avLst>
              <a:gd fmla="val 4936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355" name="Google Shape;355;p21"/>
          <p:cNvSpPr txBox="1"/>
          <p:nvPr/>
        </p:nvSpPr>
        <p:spPr>
          <a:xfrm>
            <a:off x="612012" y="1915985"/>
            <a:ext cx="2472135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Нейропсихология</a:t>
            </a:r>
            <a:endParaRPr/>
          </a:p>
        </p:txBody>
      </p:sp>
      <p:sp>
        <p:nvSpPr>
          <p:cNvPr id="356" name="Google Shape;356;p21"/>
          <p:cNvSpPr txBox="1"/>
          <p:nvPr/>
        </p:nvSpPr>
        <p:spPr>
          <a:xfrm>
            <a:off x="609346" y="2256635"/>
            <a:ext cx="2477468" cy="21696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Play"/>
              <a:buNone/>
            </a:pPr>
            <a:r>
              <a:rPr b="0" i="0" lang="en-US" sz="11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Изучение того, как различные области мозга отвечают </a:t>
            </a:r>
            <a:br>
              <a:rPr b="0" i="0" lang="en-US" sz="11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1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за определённые функции, </a:t>
            </a:r>
            <a:br>
              <a:rPr b="0" i="0" lang="en-US" sz="11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1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дало возможность разработать специализированные модели ИИ.</a:t>
            </a:r>
            <a:endParaRPr/>
          </a:p>
        </p:txBody>
      </p:sp>
      <p:sp>
        <p:nvSpPr>
          <p:cNvPr id="357" name="Google Shape;357;p21"/>
          <p:cNvSpPr/>
          <p:nvPr/>
        </p:nvSpPr>
        <p:spPr>
          <a:xfrm>
            <a:off x="3243354" y="1794873"/>
            <a:ext cx="2657291" cy="2572692"/>
          </a:xfrm>
          <a:prstGeom prst="roundRect">
            <a:avLst>
              <a:gd fmla="val 4936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358" name="Google Shape;358;p21"/>
          <p:cNvSpPr txBox="1"/>
          <p:nvPr/>
        </p:nvSpPr>
        <p:spPr>
          <a:xfrm>
            <a:off x="3414736" y="1915985"/>
            <a:ext cx="2472136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Нейроинтерфейсы</a:t>
            </a:r>
            <a:endParaRPr/>
          </a:p>
        </p:txBody>
      </p:sp>
      <p:sp>
        <p:nvSpPr>
          <p:cNvPr id="359" name="Google Shape;359;p21"/>
          <p:cNvSpPr txBox="1"/>
          <p:nvPr/>
        </p:nvSpPr>
        <p:spPr>
          <a:xfrm>
            <a:off x="3412070" y="2256635"/>
            <a:ext cx="2319860" cy="20140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lang="en-US" sz="1200">
                <a:latin typeface="Play"/>
                <a:ea typeface="Play"/>
                <a:cs typeface="Play"/>
                <a:sym typeface="Play"/>
              </a:rPr>
              <a:t>П</a:t>
            </a: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онимание электрической активности мозга, которая позволяет управлять устройствами силой мысли.</a:t>
            </a:r>
            <a:endParaRPr/>
          </a:p>
        </p:txBody>
      </p:sp>
      <p:sp>
        <p:nvSpPr>
          <p:cNvPr id="360" name="Google Shape;360;p21"/>
          <p:cNvSpPr/>
          <p:nvPr/>
        </p:nvSpPr>
        <p:spPr>
          <a:xfrm>
            <a:off x="6046079" y="1794873"/>
            <a:ext cx="2657292" cy="2572692"/>
          </a:xfrm>
          <a:prstGeom prst="roundRect">
            <a:avLst>
              <a:gd fmla="val 4936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361" name="Google Shape;361;p21"/>
          <p:cNvSpPr txBox="1"/>
          <p:nvPr/>
        </p:nvSpPr>
        <p:spPr>
          <a:xfrm>
            <a:off x="6217461" y="1915985"/>
            <a:ext cx="2472135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Бионика</a:t>
            </a:r>
            <a:endParaRPr/>
          </a:p>
        </p:txBody>
      </p:sp>
      <p:sp>
        <p:nvSpPr>
          <p:cNvPr id="362" name="Google Shape;362;p21"/>
          <p:cNvSpPr txBox="1"/>
          <p:nvPr/>
        </p:nvSpPr>
        <p:spPr>
          <a:xfrm>
            <a:off x="6214795" y="2256635"/>
            <a:ext cx="2319860" cy="20140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Создание протезов, которые могут «чувствовать» благодаря нейротехнологиям.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367" name="Google Shape;367;p2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368" name="Google Shape;368;p22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369" name="Google Shape;369;p22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370" name="Google Shape;370;p22"/>
          <p:cNvSpPr txBox="1"/>
          <p:nvPr/>
        </p:nvSpPr>
        <p:spPr>
          <a:xfrm>
            <a:off x="5719576" y="3867414"/>
            <a:ext cx="863595" cy="256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100"/>
              <a:buFont typeface="Play"/>
              <a:buNone/>
            </a:pPr>
            <a:r>
              <a:rPr b="1" i="0" lang="en-US" sz="11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Мозжечок</a:t>
            </a:r>
            <a:endParaRPr/>
          </a:p>
        </p:txBody>
      </p:sp>
      <p:sp>
        <p:nvSpPr>
          <p:cNvPr id="371" name="Google Shape;371;p22"/>
          <p:cNvSpPr txBox="1"/>
          <p:nvPr/>
        </p:nvSpPr>
        <p:spPr>
          <a:xfrm>
            <a:off x="5654283" y="1275237"/>
            <a:ext cx="1199899" cy="256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100"/>
              <a:buFont typeface="Play"/>
              <a:buNone/>
            </a:pPr>
            <a:r>
              <a:rPr b="1" i="0" lang="en-US" sz="11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Теменная доля</a:t>
            </a:r>
            <a:endParaRPr/>
          </a:p>
        </p:txBody>
      </p:sp>
      <p:sp>
        <p:nvSpPr>
          <p:cNvPr id="372" name="Google Shape;372;p22"/>
          <p:cNvSpPr txBox="1"/>
          <p:nvPr/>
        </p:nvSpPr>
        <p:spPr>
          <a:xfrm>
            <a:off x="426010" y="514317"/>
            <a:ext cx="7019819" cy="55115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600"/>
              <a:buFont typeface="Play"/>
              <a:buNone/>
            </a:pPr>
            <a:r>
              <a:rPr b="1" i="0" lang="en-US" sz="16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ИЗУЧИТЕ ИНФОРМАЦИЮ </a:t>
            </a:r>
            <a:r>
              <a:rPr b="1" i="0" lang="en-US" sz="16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НИЖЕ, НА СЛЕДУЮЩЕМ СЛАЙДЕ СОПОСТАВЬТЕ, ЗА ЧТО ОТВЕЧАЕТ КАЖДАЯ ЧАСТЬ МОЗГА</a:t>
            </a:r>
            <a:endParaRPr/>
          </a:p>
        </p:txBody>
      </p:sp>
      <p:pic>
        <p:nvPicPr>
          <p:cNvPr descr="htmlconvd-yn9ae3_html_c4757a56f6c690c.png" id="373" name="Google Shape;373;p22"/>
          <p:cNvPicPr preferRelativeResize="0"/>
          <p:nvPr/>
        </p:nvPicPr>
        <p:blipFill rotWithShape="1">
          <a:blip r:embed="rId6">
            <a:alphaModFix/>
          </a:blip>
          <a:srcRect b="5397" l="8126" r="13655" t="10722"/>
          <a:stretch/>
        </p:blipFill>
        <p:spPr>
          <a:xfrm>
            <a:off x="2608578" y="1819589"/>
            <a:ext cx="3490228" cy="2646309"/>
          </a:xfrm>
          <a:prstGeom prst="rect">
            <a:avLst/>
          </a:prstGeom>
          <a:noFill/>
          <a:ln>
            <a:noFill/>
          </a:ln>
        </p:spPr>
      </p:pic>
      <p:sp>
        <p:nvSpPr>
          <p:cNvPr id="374" name="Google Shape;374;p22"/>
          <p:cNvSpPr txBox="1"/>
          <p:nvPr/>
        </p:nvSpPr>
        <p:spPr>
          <a:xfrm>
            <a:off x="929847" y="1761383"/>
            <a:ext cx="1934697" cy="6502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Play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Отвечает за планирование, принятие решений, контроль движений, а также за личность </a:t>
            </a:r>
            <a:br>
              <a:rPr b="0" i="0" lang="en-US" sz="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 эмоции</a:t>
            </a:r>
            <a:endParaRPr/>
          </a:p>
        </p:txBody>
      </p:sp>
      <p:sp>
        <p:nvSpPr>
          <p:cNvPr id="375" name="Google Shape;375;p22"/>
          <p:cNvSpPr txBox="1"/>
          <p:nvPr/>
        </p:nvSpPr>
        <p:spPr>
          <a:xfrm>
            <a:off x="929848" y="1557300"/>
            <a:ext cx="1054110" cy="256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100"/>
              <a:buFont typeface="Play"/>
              <a:buNone/>
            </a:pPr>
            <a:r>
              <a:rPr b="1" i="0" lang="en-US" sz="11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Лобная доля</a:t>
            </a:r>
            <a:endParaRPr/>
          </a:p>
        </p:txBody>
      </p:sp>
      <p:sp>
        <p:nvSpPr>
          <p:cNvPr id="376" name="Google Shape;376;p22"/>
          <p:cNvSpPr txBox="1"/>
          <p:nvPr/>
        </p:nvSpPr>
        <p:spPr>
          <a:xfrm>
            <a:off x="5654281" y="1492020"/>
            <a:ext cx="2908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Play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Обрабатывает сенсорную информацию, связанную с ощущениями, такими как прикосновение, температура и боль. </a:t>
            </a:r>
            <a:r>
              <a:rPr lang="en-US" sz="900">
                <a:latin typeface="Play"/>
                <a:ea typeface="Play"/>
                <a:cs typeface="Play"/>
                <a:sym typeface="Play"/>
              </a:rPr>
              <a:t>Т</a:t>
            </a:r>
            <a:r>
              <a:rPr b="0" i="0" lang="en-US" sz="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акже участвует </a:t>
            </a:r>
            <a:endParaRPr b="0" i="0" sz="9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Play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в пространственной ориентации</a:t>
            </a:r>
            <a:endParaRPr/>
          </a:p>
        </p:txBody>
      </p:sp>
      <p:sp>
        <p:nvSpPr>
          <p:cNvPr id="377" name="Google Shape;377;p22"/>
          <p:cNvSpPr txBox="1"/>
          <p:nvPr/>
        </p:nvSpPr>
        <p:spPr>
          <a:xfrm>
            <a:off x="6351234" y="2863351"/>
            <a:ext cx="2042194" cy="510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Play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Отвечает за зрительное восприятие и обработку визуальной информации</a:t>
            </a:r>
            <a:endParaRPr/>
          </a:p>
        </p:txBody>
      </p:sp>
      <p:sp>
        <p:nvSpPr>
          <p:cNvPr id="378" name="Google Shape;378;p22"/>
          <p:cNvSpPr txBox="1"/>
          <p:nvPr/>
        </p:nvSpPr>
        <p:spPr>
          <a:xfrm>
            <a:off x="6351234" y="2659266"/>
            <a:ext cx="1429548" cy="256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100"/>
              <a:buFont typeface="Play"/>
              <a:buNone/>
            </a:pPr>
            <a:r>
              <a:rPr b="1" i="0" lang="en-US" sz="11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Затылочная доля</a:t>
            </a:r>
            <a:endParaRPr/>
          </a:p>
        </p:txBody>
      </p:sp>
      <p:sp>
        <p:nvSpPr>
          <p:cNvPr id="379" name="Google Shape;379;p22"/>
          <p:cNvSpPr txBox="1"/>
          <p:nvPr/>
        </p:nvSpPr>
        <p:spPr>
          <a:xfrm>
            <a:off x="1899084" y="3937707"/>
            <a:ext cx="2565540" cy="510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Play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Отвечает за слух, обработку звуковой информации, а также играет важную роль </a:t>
            </a:r>
            <a:br>
              <a:rPr b="0" i="0" lang="en-US" sz="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в памяти и понимании языка</a:t>
            </a:r>
            <a:endParaRPr/>
          </a:p>
        </p:txBody>
      </p:sp>
      <p:sp>
        <p:nvSpPr>
          <p:cNvPr id="380" name="Google Shape;380;p22"/>
          <p:cNvSpPr txBox="1"/>
          <p:nvPr/>
        </p:nvSpPr>
        <p:spPr>
          <a:xfrm>
            <a:off x="1899084" y="3733623"/>
            <a:ext cx="1199898" cy="256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100"/>
              <a:buFont typeface="Play"/>
              <a:buNone/>
            </a:pPr>
            <a:r>
              <a:rPr b="1" i="0" lang="en-US" sz="11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Височная доля</a:t>
            </a:r>
            <a:endParaRPr/>
          </a:p>
        </p:txBody>
      </p:sp>
      <p:sp>
        <p:nvSpPr>
          <p:cNvPr id="381" name="Google Shape;381;p22"/>
          <p:cNvSpPr txBox="1"/>
          <p:nvPr/>
        </p:nvSpPr>
        <p:spPr>
          <a:xfrm>
            <a:off x="5719576" y="4071498"/>
            <a:ext cx="2864705" cy="510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Play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Отвечает за координацию движений, равновесие и тонус мышц, помогает нам выполнять точные </a:t>
            </a:r>
            <a:br>
              <a:rPr b="0" i="0" lang="en-US" sz="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 согласованные движения</a:t>
            </a:r>
            <a:endParaRPr/>
          </a:p>
        </p:txBody>
      </p:sp>
      <p:cxnSp>
        <p:nvCxnSpPr>
          <p:cNvPr id="382" name="Google Shape;382;p22"/>
          <p:cNvCxnSpPr/>
          <p:nvPr/>
        </p:nvCxnSpPr>
        <p:spPr>
          <a:xfrm flipH="1" rot="10800000">
            <a:off x="3141259" y="3306660"/>
            <a:ext cx="1014741" cy="398006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83" name="Google Shape;383;p22"/>
          <p:cNvCxnSpPr/>
          <p:nvPr/>
        </p:nvCxnSpPr>
        <p:spPr>
          <a:xfrm>
            <a:off x="5359658" y="3713891"/>
            <a:ext cx="509921" cy="118405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84" name="Google Shape;384;p22"/>
          <p:cNvCxnSpPr/>
          <p:nvPr/>
        </p:nvCxnSpPr>
        <p:spPr>
          <a:xfrm flipH="1" rot="10800000">
            <a:off x="5516519" y="2826124"/>
            <a:ext cx="718323" cy="451722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85" name="Google Shape;385;p22"/>
          <p:cNvCxnSpPr/>
          <p:nvPr/>
        </p:nvCxnSpPr>
        <p:spPr>
          <a:xfrm flipH="1" rot="10800000">
            <a:off x="4864534" y="1504729"/>
            <a:ext cx="727334" cy="727335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86" name="Google Shape;386;p22"/>
          <p:cNvCxnSpPr/>
          <p:nvPr/>
        </p:nvCxnSpPr>
        <p:spPr>
          <a:xfrm>
            <a:off x="2879457" y="1965823"/>
            <a:ext cx="757827" cy="419161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391" name="Google Shape;391;p2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392" name="Google Shape;392;p23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393" name="Google Shape;393;p23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394" name="Google Shape;394;p23"/>
          <p:cNvSpPr txBox="1"/>
          <p:nvPr/>
        </p:nvSpPr>
        <p:spPr>
          <a:xfrm>
            <a:off x="3046022" y="4126578"/>
            <a:ext cx="1302044" cy="281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200"/>
              <a:buFont typeface="Play"/>
              <a:buNone/>
            </a:pPr>
            <a:r>
              <a:rPr b="1" i="0" lang="en-US" sz="1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Мозжечок</a:t>
            </a:r>
            <a:endParaRPr/>
          </a:p>
        </p:txBody>
      </p:sp>
      <p:sp>
        <p:nvSpPr>
          <p:cNvPr id="395" name="Google Shape;395;p23"/>
          <p:cNvSpPr txBox="1"/>
          <p:nvPr/>
        </p:nvSpPr>
        <p:spPr>
          <a:xfrm>
            <a:off x="2788755" y="1379235"/>
            <a:ext cx="1199898" cy="256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100"/>
              <a:buFont typeface="Play"/>
              <a:buNone/>
            </a:pPr>
            <a:r>
              <a:rPr b="1" i="0" lang="en-US" sz="11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Теменная доля</a:t>
            </a:r>
            <a:endParaRPr/>
          </a:p>
        </p:txBody>
      </p:sp>
      <p:pic>
        <p:nvPicPr>
          <p:cNvPr descr="htmlconvd-yn9ae3_html_c4757a56f6c690c.png" id="396" name="Google Shape;396;p23"/>
          <p:cNvPicPr preferRelativeResize="0"/>
          <p:nvPr/>
        </p:nvPicPr>
        <p:blipFill rotWithShape="1">
          <a:blip r:embed="rId6">
            <a:alphaModFix/>
          </a:blip>
          <a:srcRect b="5397" l="8126" r="13655" t="10722"/>
          <a:stretch/>
        </p:blipFill>
        <p:spPr>
          <a:xfrm>
            <a:off x="471778" y="1819589"/>
            <a:ext cx="3485073" cy="2642401"/>
          </a:xfrm>
          <a:prstGeom prst="rect">
            <a:avLst/>
          </a:prstGeom>
          <a:noFill/>
          <a:ln>
            <a:noFill/>
          </a:ln>
        </p:spPr>
      </p:pic>
      <p:sp>
        <p:nvSpPr>
          <p:cNvPr id="397" name="Google Shape;397;p23"/>
          <p:cNvSpPr txBox="1"/>
          <p:nvPr/>
        </p:nvSpPr>
        <p:spPr>
          <a:xfrm>
            <a:off x="426009" y="514317"/>
            <a:ext cx="6788423" cy="30985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600"/>
              <a:buFont typeface="Play"/>
              <a:buNone/>
            </a:pPr>
            <a:r>
              <a:rPr b="1" i="0" lang="en-US" sz="16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СОПОСТАВЬТЕ, ЗА ЧТО ОТВЕЧАЕТ КАЖДАЯ ЧАСТЬ МОЗГА</a:t>
            </a:r>
            <a:endParaRPr/>
          </a:p>
        </p:txBody>
      </p:sp>
      <p:sp>
        <p:nvSpPr>
          <p:cNvPr id="398" name="Google Shape;398;p23"/>
          <p:cNvSpPr txBox="1"/>
          <p:nvPr/>
        </p:nvSpPr>
        <p:spPr>
          <a:xfrm>
            <a:off x="442348" y="1380819"/>
            <a:ext cx="1054110" cy="256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100"/>
              <a:buFont typeface="Play"/>
              <a:buNone/>
            </a:pPr>
            <a:r>
              <a:rPr b="1" i="0" lang="en-US" sz="11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Лобная доля</a:t>
            </a:r>
            <a:endParaRPr/>
          </a:p>
        </p:txBody>
      </p:sp>
      <p:sp>
        <p:nvSpPr>
          <p:cNvPr id="399" name="Google Shape;399;p23"/>
          <p:cNvSpPr txBox="1"/>
          <p:nvPr/>
        </p:nvSpPr>
        <p:spPr>
          <a:xfrm>
            <a:off x="3589306" y="2523248"/>
            <a:ext cx="1429548" cy="256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100"/>
              <a:buFont typeface="Play"/>
              <a:buNone/>
            </a:pPr>
            <a:r>
              <a:rPr b="1" i="0" lang="en-US" sz="11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Затылочная доля</a:t>
            </a:r>
            <a:endParaRPr/>
          </a:p>
        </p:txBody>
      </p:sp>
      <p:sp>
        <p:nvSpPr>
          <p:cNvPr id="400" name="Google Shape;400;p23"/>
          <p:cNvSpPr txBox="1"/>
          <p:nvPr/>
        </p:nvSpPr>
        <p:spPr>
          <a:xfrm>
            <a:off x="671559" y="3891411"/>
            <a:ext cx="1199899" cy="256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100"/>
              <a:buFont typeface="Play"/>
              <a:buNone/>
            </a:pPr>
            <a:r>
              <a:rPr b="1" i="0" lang="en-US" sz="11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Височная доля</a:t>
            </a:r>
            <a:endParaRPr/>
          </a:p>
        </p:txBody>
      </p:sp>
      <p:cxnSp>
        <p:nvCxnSpPr>
          <p:cNvPr id="401" name="Google Shape;401;p23"/>
          <p:cNvCxnSpPr/>
          <p:nvPr/>
        </p:nvCxnSpPr>
        <p:spPr>
          <a:xfrm flipH="1" rot="10800000">
            <a:off x="1425172" y="3306660"/>
            <a:ext cx="594028" cy="594028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02" name="Google Shape;402;p23"/>
          <p:cNvCxnSpPr/>
          <p:nvPr/>
        </p:nvCxnSpPr>
        <p:spPr>
          <a:xfrm>
            <a:off x="3222859" y="3713891"/>
            <a:ext cx="153891" cy="424805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03" name="Google Shape;403;p23"/>
          <p:cNvCxnSpPr/>
          <p:nvPr/>
        </p:nvCxnSpPr>
        <p:spPr>
          <a:xfrm flipH="1" rot="10800000">
            <a:off x="3379718" y="2826124"/>
            <a:ext cx="718323" cy="451722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04" name="Google Shape;404;p23"/>
          <p:cNvCxnSpPr/>
          <p:nvPr/>
        </p:nvCxnSpPr>
        <p:spPr>
          <a:xfrm flipH="1" rot="10800000">
            <a:off x="2727734" y="1689892"/>
            <a:ext cx="542171" cy="542172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05" name="Google Shape;405;p23"/>
          <p:cNvCxnSpPr/>
          <p:nvPr/>
        </p:nvCxnSpPr>
        <p:spPr>
          <a:xfrm>
            <a:off x="1042534" y="1690766"/>
            <a:ext cx="457951" cy="694218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406" name="Google Shape;406;p23"/>
          <p:cNvGrpSpPr/>
          <p:nvPr/>
        </p:nvGrpSpPr>
        <p:grpSpPr>
          <a:xfrm>
            <a:off x="5196051" y="1341268"/>
            <a:ext cx="2540142" cy="593459"/>
            <a:chOff x="0" y="0"/>
            <a:chExt cx="2540140" cy="593457"/>
          </a:xfrm>
        </p:grpSpPr>
        <p:sp>
          <p:nvSpPr>
            <p:cNvPr id="407" name="Google Shape;407;p23"/>
            <p:cNvSpPr txBox="1"/>
            <p:nvPr/>
          </p:nvSpPr>
          <p:spPr>
            <a:xfrm>
              <a:off x="97255" y="22408"/>
              <a:ext cx="2389329" cy="51053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Play"/>
                <a:buNone/>
              </a:pPr>
              <a:r>
                <a:rPr b="0" i="0" lang="en-US" sz="900" u="none" cap="none" strike="noStrike">
                  <a:solidFill>
                    <a:srgbClr val="000000"/>
                  </a:solidFill>
                  <a:latin typeface="Play"/>
                  <a:ea typeface="Play"/>
                  <a:cs typeface="Play"/>
                  <a:sym typeface="Play"/>
                </a:rPr>
                <a:t>Отвечает за слух, обработку звуковой информации, а также играет важную роль в памяти и понимании языка</a:t>
              </a:r>
              <a:endParaRPr b="0" i="0" sz="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endParaRPr>
            </a:p>
          </p:txBody>
        </p:sp>
        <p:sp>
          <p:nvSpPr>
            <p:cNvPr id="408" name="Google Shape;408;p23"/>
            <p:cNvSpPr/>
            <p:nvPr/>
          </p:nvSpPr>
          <p:spPr>
            <a:xfrm>
              <a:off x="0" y="0"/>
              <a:ext cx="2540140" cy="593457"/>
            </a:xfrm>
            <a:prstGeom prst="roundRect">
              <a:avLst>
                <a:gd fmla="val 21400" name="adj"/>
              </a:avLst>
            </a:prstGeom>
            <a:noFill/>
            <a:ln cap="flat" cmpd="sng" w="25400">
              <a:solidFill>
                <a:srgbClr val="32C2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lay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endParaRPr>
            </a:p>
          </p:txBody>
        </p:sp>
      </p:grpSp>
      <p:grpSp>
        <p:nvGrpSpPr>
          <p:cNvPr id="409" name="Google Shape;409;p23"/>
          <p:cNvGrpSpPr/>
          <p:nvPr/>
        </p:nvGrpSpPr>
        <p:grpSpPr>
          <a:xfrm>
            <a:off x="5196051" y="2024728"/>
            <a:ext cx="2540142" cy="412838"/>
            <a:chOff x="0" y="0"/>
            <a:chExt cx="2540140" cy="412836"/>
          </a:xfrm>
        </p:grpSpPr>
        <p:sp>
          <p:nvSpPr>
            <p:cNvPr id="410" name="Google Shape;410;p23"/>
            <p:cNvSpPr txBox="1"/>
            <p:nvPr/>
          </p:nvSpPr>
          <p:spPr>
            <a:xfrm>
              <a:off x="97255" y="8297"/>
              <a:ext cx="2314956" cy="37083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Play"/>
                <a:buNone/>
              </a:pPr>
              <a:r>
                <a:rPr b="0" i="0" lang="en-US" sz="900" u="none" cap="none" strike="noStrike">
                  <a:solidFill>
                    <a:srgbClr val="000000"/>
                  </a:solidFill>
                  <a:latin typeface="Play"/>
                  <a:ea typeface="Play"/>
                  <a:cs typeface="Play"/>
                  <a:sym typeface="Play"/>
                </a:rPr>
                <a:t>Отвечает за зрительное восприятие </a:t>
              </a:r>
              <a:br>
                <a:rPr b="0" i="0" lang="en-US" sz="900" u="none" cap="none" strike="noStrike">
                  <a:solidFill>
                    <a:srgbClr val="000000"/>
                  </a:solidFill>
                  <a:latin typeface="Play"/>
                  <a:ea typeface="Play"/>
                  <a:cs typeface="Play"/>
                  <a:sym typeface="Play"/>
                </a:rPr>
              </a:br>
              <a:r>
                <a:rPr b="0" i="0" lang="en-US" sz="900" u="none" cap="none" strike="noStrike">
                  <a:solidFill>
                    <a:srgbClr val="000000"/>
                  </a:solidFill>
                  <a:latin typeface="Play"/>
                  <a:ea typeface="Play"/>
                  <a:cs typeface="Play"/>
                  <a:sym typeface="Play"/>
                </a:rPr>
                <a:t>и обработку визуальной информации</a:t>
              </a:r>
              <a:endParaRPr/>
            </a:p>
          </p:txBody>
        </p:sp>
        <p:sp>
          <p:nvSpPr>
            <p:cNvPr id="411" name="Google Shape;411;p23"/>
            <p:cNvSpPr/>
            <p:nvPr/>
          </p:nvSpPr>
          <p:spPr>
            <a:xfrm>
              <a:off x="0" y="0"/>
              <a:ext cx="2540140" cy="412836"/>
            </a:xfrm>
            <a:prstGeom prst="roundRect">
              <a:avLst>
                <a:gd fmla="val 30763" name="adj"/>
              </a:avLst>
            </a:prstGeom>
            <a:noFill/>
            <a:ln cap="flat" cmpd="sng" w="25400">
              <a:solidFill>
                <a:srgbClr val="32C2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lay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endParaRPr>
            </a:p>
          </p:txBody>
        </p:sp>
      </p:grpSp>
      <p:sp>
        <p:nvSpPr>
          <p:cNvPr id="412" name="Google Shape;412;p23"/>
          <p:cNvSpPr txBox="1"/>
          <p:nvPr/>
        </p:nvSpPr>
        <p:spPr>
          <a:xfrm>
            <a:off x="5293306" y="2591070"/>
            <a:ext cx="3490122" cy="5105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Play"/>
              <a:buNone/>
            </a:pPr>
            <a:r>
              <a:rPr b="0" i="0" lang="en-US" sz="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Обрабатывает сенсорную информацию, связанную </a:t>
            </a:r>
            <a:br>
              <a:rPr b="0" i="0" lang="en-US" sz="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с ощущениями, такими как прикосновение, температура </a:t>
            </a:r>
            <a:br>
              <a:rPr b="0" i="0" lang="en-US" sz="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9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 боль. Также участвует в пространственной ориентации</a:t>
            </a:r>
            <a:endParaRPr/>
          </a:p>
        </p:txBody>
      </p:sp>
      <p:sp>
        <p:nvSpPr>
          <p:cNvPr id="413" name="Google Shape;413;p23"/>
          <p:cNvSpPr/>
          <p:nvPr/>
        </p:nvSpPr>
        <p:spPr>
          <a:xfrm>
            <a:off x="5196051" y="2527569"/>
            <a:ext cx="3452293" cy="675642"/>
          </a:xfrm>
          <a:prstGeom prst="roundRect">
            <a:avLst>
              <a:gd fmla="val 18797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grpSp>
        <p:nvGrpSpPr>
          <p:cNvPr id="414" name="Google Shape;414;p23"/>
          <p:cNvGrpSpPr/>
          <p:nvPr/>
        </p:nvGrpSpPr>
        <p:grpSpPr>
          <a:xfrm>
            <a:off x="5196051" y="3293214"/>
            <a:ext cx="3229080" cy="412837"/>
            <a:chOff x="0" y="0"/>
            <a:chExt cx="3229079" cy="412836"/>
          </a:xfrm>
        </p:grpSpPr>
        <p:sp>
          <p:nvSpPr>
            <p:cNvPr id="415" name="Google Shape;415;p23"/>
            <p:cNvSpPr txBox="1"/>
            <p:nvPr/>
          </p:nvSpPr>
          <p:spPr>
            <a:xfrm>
              <a:off x="97255" y="8298"/>
              <a:ext cx="3059970" cy="3708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Play"/>
                <a:buNone/>
              </a:pPr>
              <a:r>
                <a:rPr b="0" i="0" lang="en-US" sz="900" u="none" cap="none" strike="noStrike">
                  <a:solidFill>
                    <a:srgbClr val="000000"/>
                  </a:solidFill>
                  <a:latin typeface="Play"/>
                  <a:ea typeface="Play"/>
                  <a:cs typeface="Play"/>
                  <a:sym typeface="Play"/>
                </a:rPr>
                <a:t>Отвечает за планирование, принятие решений, контроль движений, а также за личность и эмоции</a:t>
              </a:r>
              <a:endParaRPr/>
            </a:p>
          </p:txBody>
        </p:sp>
        <p:sp>
          <p:nvSpPr>
            <p:cNvPr id="416" name="Google Shape;416;p23"/>
            <p:cNvSpPr/>
            <p:nvPr/>
          </p:nvSpPr>
          <p:spPr>
            <a:xfrm>
              <a:off x="0" y="0"/>
              <a:ext cx="3229079" cy="412836"/>
            </a:xfrm>
            <a:prstGeom prst="roundRect">
              <a:avLst>
                <a:gd fmla="val 30763" name="adj"/>
              </a:avLst>
            </a:prstGeom>
            <a:noFill/>
            <a:ln cap="flat" cmpd="sng" w="25400">
              <a:solidFill>
                <a:srgbClr val="32C2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lay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endParaRPr>
            </a:p>
          </p:txBody>
        </p:sp>
      </p:grpSp>
      <p:grpSp>
        <p:nvGrpSpPr>
          <p:cNvPr id="417" name="Google Shape;417;p23"/>
          <p:cNvGrpSpPr/>
          <p:nvPr/>
        </p:nvGrpSpPr>
        <p:grpSpPr>
          <a:xfrm>
            <a:off x="5196051" y="3800564"/>
            <a:ext cx="3229081" cy="666624"/>
            <a:chOff x="-1" y="0"/>
            <a:chExt cx="3229079" cy="666623"/>
          </a:xfrm>
        </p:grpSpPr>
        <p:sp>
          <p:nvSpPr>
            <p:cNvPr id="418" name="Google Shape;418;p23"/>
            <p:cNvSpPr txBox="1"/>
            <p:nvPr/>
          </p:nvSpPr>
          <p:spPr>
            <a:xfrm>
              <a:off x="97253" y="58991"/>
              <a:ext cx="3059970" cy="51053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Play"/>
                <a:buNone/>
              </a:pPr>
              <a:r>
                <a:rPr b="0" i="0" lang="en-US" sz="900" u="none" cap="none" strike="noStrike">
                  <a:solidFill>
                    <a:srgbClr val="000000"/>
                  </a:solidFill>
                  <a:latin typeface="Play"/>
                  <a:ea typeface="Play"/>
                  <a:cs typeface="Play"/>
                  <a:sym typeface="Play"/>
                </a:rPr>
                <a:t>Отвечает за координацию движений, равновесие </a:t>
              </a:r>
              <a:br>
                <a:rPr b="0" i="0" lang="en-US" sz="900" u="none" cap="none" strike="noStrike">
                  <a:solidFill>
                    <a:srgbClr val="000000"/>
                  </a:solidFill>
                  <a:latin typeface="Play"/>
                  <a:ea typeface="Play"/>
                  <a:cs typeface="Play"/>
                  <a:sym typeface="Play"/>
                </a:rPr>
              </a:br>
              <a:r>
                <a:rPr b="0" i="0" lang="en-US" sz="900" u="none" cap="none" strike="noStrike">
                  <a:solidFill>
                    <a:srgbClr val="000000"/>
                  </a:solidFill>
                  <a:latin typeface="Play"/>
                  <a:ea typeface="Play"/>
                  <a:cs typeface="Play"/>
                  <a:sym typeface="Play"/>
                </a:rPr>
                <a:t>и тонус мышц, помогает нам выполнять точные и согласованные движения</a:t>
              </a:r>
              <a:endParaRPr/>
            </a:p>
          </p:txBody>
        </p:sp>
        <p:sp>
          <p:nvSpPr>
            <p:cNvPr id="419" name="Google Shape;419;p23"/>
            <p:cNvSpPr/>
            <p:nvPr/>
          </p:nvSpPr>
          <p:spPr>
            <a:xfrm>
              <a:off x="-1" y="0"/>
              <a:ext cx="3229079" cy="666623"/>
            </a:xfrm>
            <a:prstGeom prst="roundRect">
              <a:avLst>
                <a:gd fmla="val 19051" name="adj"/>
              </a:avLst>
            </a:prstGeom>
            <a:noFill/>
            <a:ln cap="flat" cmpd="sng" w="25400">
              <a:solidFill>
                <a:srgbClr val="32C2A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lay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endParaRPr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424" name="Google Shape;424;p2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425" name="Google Shape;425;p24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426" name="Google Shape;426;p24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Google Shape;427;p24"/>
          <p:cNvSpPr txBox="1"/>
          <p:nvPr/>
        </p:nvSpPr>
        <p:spPr>
          <a:xfrm>
            <a:off x="426010" y="514317"/>
            <a:ext cx="6949900" cy="39875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200"/>
              <a:buFont typeface="Play"/>
              <a:buNone/>
            </a:pPr>
            <a:r>
              <a:rPr b="1" i="0" lang="en-US" sz="2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ОСНОВНЫЕ ЭТАПЫ РАЗВИТИЯ </a:t>
            </a:r>
            <a:r>
              <a:rPr b="1" i="0" lang="en-US" sz="22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НЕЙРОНАУК</a:t>
            </a:r>
            <a:endParaRPr/>
          </a:p>
        </p:txBody>
      </p:sp>
      <p:sp>
        <p:nvSpPr>
          <p:cNvPr id="428" name="Google Shape;428;p24"/>
          <p:cNvSpPr/>
          <p:nvPr/>
        </p:nvSpPr>
        <p:spPr>
          <a:xfrm>
            <a:off x="440629" y="1794873"/>
            <a:ext cx="3783326" cy="1988632"/>
          </a:xfrm>
          <a:prstGeom prst="roundRect">
            <a:avLst>
              <a:gd fmla="val 6386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29" name="Google Shape;429;p24"/>
          <p:cNvSpPr txBox="1"/>
          <p:nvPr/>
        </p:nvSpPr>
        <p:spPr>
          <a:xfrm>
            <a:off x="612012" y="1915985"/>
            <a:ext cx="2211972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Открытие нейронов</a:t>
            </a:r>
            <a:endParaRPr/>
          </a:p>
        </p:txBody>
      </p:sp>
      <p:sp>
        <p:nvSpPr>
          <p:cNvPr id="430" name="Google Shape;430;p24"/>
          <p:cNvSpPr txBox="1"/>
          <p:nvPr/>
        </p:nvSpPr>
        <p:spPr>
          <a:xfrm>
            <a:off x="609350" y="2256625"/>
            <a:ext cx="3445800" cy="15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lang="en-US" sz="1200">
                <a:latin typeface="Play"/>
                <a:ea typeface="Play"/>
                <a:cs typeface="Play"/>
                <a:sym typeface="Play"/>
              </a:rPr>
              <a:t>Происходило в конце XIX — начале XX века. </a:t>
            </a:r>
            <a:endParaRPr sz="1200"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t/>
            </a:r>
            <a:endParaRPr sz="1200"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lang="en-US" sz="1200">
                <a:latin typeface="Play"/>
                <a:ea typeface="Play"/>
                <a:cs typeface="Play"/>
                <a:sym typeface="Play"/>
              </a:rPr>
              <a:t>В 1906 году Сантьяго Рамон-и-Кахаль и Камилло Гольджи получили Нобелевскую премию по физиологии и медицине за свои работы по нейронной теории.</a:t>
            </a:r>
            <a:endParaRPr/>
          </a:p>
        </p:txBody>
      </p:sp>
      <p:sp>
        <p:nvSpPr>
          <p:cNvPr id="431" name="Google Shape;431;p24"/>
          <p:cNvSpPr/>
          <p:nvPr/>
        </p:nvSpPr>
        <p:spPr>
          <a:xfrm>
            <a:off x="4415730" y="1794873"/>
            <a:ext cx="4151489" cy="1988632"/>
          </a:xfrm>
          <a:prstGeom prst="roundRect">
            <a:avLst>
              <a:gd fmla="val 6386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32" name="Google Shape;432;p24"/>
          <p:cNvSpPr txBox="1"/>
          <p:nvPr/>
        </p:nvSpPr>
        <p:spPr>
          <a:xfrm>
            <a:off x="4587113" y="1915985"/>
            <a:ext cx="3808724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Развитие методов нейровизуализации</a:t>
            </a:r>
            <a:endParaRPr/>
          </a:p>
        </p:txBody>
      </p:sp>
      <p:sp>
        <p:nvSpPr>
          <p:cNvPr id="433" name="Google Shape;433;p24"/>
          <p:cNvSpPr txBox="1"/>
          <p:nvPr/>
        </p:nvSpPr>
        <p:spPr>
          <a:xfrm>
            <a:off x="4584450" y="2256628"/>
            <a:ext cx="3939300" cy="149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lang="en-US" sz="1200">
                <a:latin typeface="Play"/>
                <a:ea typeface="Play"/>
                <a:cs typeface="Play"/>
                <a:sym typeface="Play"/>
              </a:rPr>
              <a:t>В 1970-х годах разработана позитронно-</a:t>
            </a:r>
            <a:endParaRPr sz="1200"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lang="en-US" sz="1200">
                <a:latin typeface="Play"/>
                <a:ea typeface="Play"/>
                <a:cs typeface="Play"/>
                <a:sym typeface="Play"/>
              </a:rPr>
              <a:t>эмиссионная томография (ПЭТ). Это медицинский метод визуализации, который позволяет получить изображения процессов, происходящих в организме (особенно в мозге и других органах).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438" name="Google Shape;438;p2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439" name="Google Shape;439;p25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440" name="Google Shape;440;p25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441" name="Google Shape;441;p25"/>
          <p:cNvSpPr txBox="1"/>
          <p:nvPr/>
        </p:nvSpPr>
        <p:spPr>
          <a:xfrm>
            <a:off x="426010" y="514317"/>
            <a:ext cx="6949900" cy="39875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200"/>
              <a:buFont typeface="Play"/>
              <a:buNone/>
            </a:pPr>
            <a:r>
              <a:rPr b="1" i="0" lang="en-US" sz="2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ОСНОВНЫЕ ЭТАПЫ РАЗВИТИЯ </a:t>
            </a:r>
            <a:r>
              <a:rPr b="1" i="0" lang="en-US" sz="22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НЕЙРОНАУК</a:t>
            </a:r>
            <a:endParaRPr/>
          </a:p>
        </p:txBody>
      </p:sp>
      <p:sp>
        <p:nvSpPr>
          <p:cNvPr id="442" name="Google Shape;442;p25"/>
          <p:cNvSpPr/>
          <p:nvPr/>
        </p:nvSpPr>
        <p:spPr>
          <a:xfrm>
            <a:off x="440629" y="1794873"/>
            <a:ext cx="3783326" cy="1988632"/>
          </a:xfrm>
          <a:prstGeom prst="roundRect">
            <a:avLst>
              <a:gd fmla="val 6386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43" name="Google Shape;443;p25"/>
          <p:cNvSpPr txBox="1"/>
          <p:nvPr/>
        </p:nvSpPr>
        <p:spPr>
          <a:xfrm>
            <a:off x="612000" y="1915975"/>
            <a:ext cx="3530700" cy="54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Открытие функциональной</a:t>
            </a:r>
            <a:r>
              <a:rPr lang="en-US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r>
              <a:rPr b="0" i="0" lang="en-US" sz="14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магнитно-</a:t>
            </a:r>
            <a:endParaRPr b="0" i="0" sz="1400" u="none" cap="none" strike="noStrike">
              <a:solidFill>
                <a:srgbClr val="32C2A7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резонансной томографии (фМРТ)</a:t>
            </a:r>
            <a:endParaRPr/>
          </a:p>
        </p:txBody>
      </p:sp>
      <p:sp>
        <p:nvSpPr>
          <p:cNvPr id="444" name="Google Shape;444;p25"/>
          <p:cNvSpPr txBox="1"/>
          <p:nvPr/>
        </p:nvSpPr>
        <p:spPr>
          <a:xfrm>
            <a:off x="609345" y="2523335"/>
            <a:ext cx="3445895" cy="12758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 lnSpcReduction="10000"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lang="en-US" sz="1200">
                <a:latin typeface="Play"/>
                <a:ea typeface="Play"/>
                <a:cs typeface="Play"/>
                <a:sym typeface="Play"/>
              </a:rPr>
              <a:t>Появилась в начале 1990-х годов, с первыми значительными публикациями в 1992 году.</a:t>
            </a:r>
            <a:endParaRPr sz="1200"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t/>
            </a:r>
            <a:endParaRPr sz="1200"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lang="en-US" sz="1200">
                <a:latin typeface="Play"/>
                <a:ea typeface="Play"/>
                <a:cs typeface="Play"/>
                <a:sym typeface="Play"/>
              </a:rPr>
              <a:t>Этот метод медицинской визуализации позволяет изучать активность мозга в реальном времени.</a:t>
            </a:r>
            <a:endParaRPr/>
          </a:p>
        </p:txBody>
      </p:sp>
      <p:sp>
        <p:nvSpPr>
          <p:cNvPr id="445" name="Google Shape;445;p25"/>
          <p:cNvSpPr/>
          <p:nvPr/>
        </p:nvSpPr>
        <p:spPr>
          <a:xfrm>
            <a:off x="4415730" y="1794873"/>
            <a:ext cx="4151489" cy="1988632"/>
          </a:xfrm>
          <a:prstGeom prst="roundRect">
            <a:avLst>
              <a:gd fmla="val 6386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46" name="Google Shape;446;p25"/>
          <p:cNvSpPr txBox="1"/>
          <p:nvPr/>
        </p:nvSpPr>
        <p:spPr>
          <a:xfrm>
            <a:off x="4584438" y="2034710"/>
            <a:ext cx="39315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Прогресс в области нейроинтерфейсов</a:t>
            </a:r>
            <a:endParaRPr/>
          </a:p>
        </p:txBody>
      </p:sp>
      <p:sp>
        <p:nvSpPr>
          <p:cNvPr id="447" name="Google Shape;447;p25"/>
          <p:cNvSpPr txBox="1"/>
          <p:nvPr/>
        </p:nvSpPr>
        <p:spPr>
          <a:xfrm>
            <a:off x="4584450" y="2523399"/>
            <a:ext cx="3813900" cy="127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Play"/>
              <a:buNone/>
            </a:pPr>
            <a:r>
              <a:rPr lang="en-US" sz="1200">
                <a:latin typeface="Play"/>
                <a:ea typeface="Play"/>
                <a:cs typeface="Play"/>
                <a:sym typeface="Play"/>
              </a:rPr>
              <a:t>Первые эксперименты с нейроинтерфейсами начались в 1960-х годах.</a:t>
            </a:r>
            <a:br>
              <a:rPr lang="en-US" sz="1200">
                <a:latin typeface="Play"/>
                <a:ea typeface="Play"/>
                <a:cs typeface="Play"/>
                <a:sym typeface="Play"/>
              </a:rPr>
            </a:br>
            <a:br>
              <a:rPr lang="en-US" sz="1200">
                <a:latin typeface="Play"/>
                <a:ea typeface="Play"/>
                <a:cs typeface="Play"/>
                <a:sym typeface="Play"/>
              </a:rPr>
            </a:br>
            <a:r>
              <a:rPr lang="en-US" sz="1200">
                <a:latin typeface="Play"/>
                <a:ea typeface="Play"/>
                <a:cs typeface="Play"/>
                <a:sym typeface="Play"/>
              </a:rPr>
              <a:t>Большой прогресс был достигнут в 2000-х, когда появились более сложные системы, такие как BCI.</a:t>
            </a:r>
            <a:endParaRPr sz="12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452" name="Google Shape;452;p2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453" name="Google Shape;453;p26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454" name="Google Shape;454;p26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p26"/>
          <p:cNvSpPr txBox="1"/>
          <p:nvPr/>
        </p:nvSpPr>
        <p:spPr>
          <a:xfrm>
            <a:off x="426010" y="514317"/>
            <a:ext cx="6949900" cy="39875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200"/>
              <a:buFont typeface="Play"/>
              <a:buNone/>
            </a:pPr>
            <a:r>
              <a:rPr b="1" i="0" lang="en-US" sz="2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ОСНОВНЫЕ ЭТАПЫ РАЗВИТИЯ </a:t>
            </a:r>
            <a:r>
              <a:rPr b="1" i="0" lang="en-US" sz="22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НЕЙРОНАУК</a:t>
            </a:r>
            <a:endParaRPr/>
          </a:p>
        </p:txBody>
      </p:sp>
      <p:sp>
        <p:nvSpPr>
          <p:cNvPr id="456" name="Google Shape;456;p26"/>
          <p:cNvSpPr/>
          <p:nvPr/>
        </p:nvSpPr>
        <p:spPr>
          <a:xfrm>
            <a:off x="440629" y="1553573"/>
            <a:ext cx="3111269" cy="2827684"/>
          </a:xfrm>
          <a:prstGeom prst="roundRect">
            <a:avLst>
              <a:gd fmla="val 4491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57" name="Google Shape;457;p26"/>
          <p:cNvSpPr txBox="1"/>
          <p:nvPr/>
        </p:nvSpPr>
        <p:spPr>
          <a:xfrm>
            <a:off x="612012" y="1674685"/>
            <a:ext cx="3440560" cy="5448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Исследования в области нейропластичности</a:t>
            </a:r>
            <a:endParaRPr/>
          </a:p>
        </p:txBody>
      </p:sp>
      <p:sp>
        <p:nvSpPr>
          <p:cNvPr id="458" name="Google Shape;458;p26"/>
          <p:cNvSpPr txBox="1"/>
          <p:nvPr/>
        </p:nvSpPr>
        <p:spPr>
          <a:xfrm>
            <a:off x="609350" y="2243924"/>
            <a:ext cx="2773800" cy="21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lang="en-US" sz="1200">
                <a:latin typeface="Play"/>
                <a:ea typeface="Play"/>
                <a:cs typeface="Play"/>
                <a:sym typeface="Play"/>
              </a:rPr>
              <a:t>Хотя концепция нейропластичности была известна с начала XX века, значительное внимание ей стало уделяться с 1990-х.</a:t>
            </a:r>
            <a:endParaRPr sz="1200"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t/>
            </a:r>
            <a:endParaRPr sz="1200"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lang="en-US" sz="1200">
                <a:latin typeface="Play"/>
                <a:ea typeface="Play"/>
                <a:cs typeface="Play"/>
                <a:sym typeface="Play"/>
              </a:rPr>
              <a:t>Тогда были проведены исследования, подтверждающие </a:t>
            </a:r>
            <a:br>
              <a:rPr lang="en-US" sz="1200">
                <a:latin typeface="Play"/>
                <a:ea typeface="Play"/>
                <a:cs typeface="Play"/>
                <a:sym typeface="Play"/>
              </a:rPr>
            </a:br>
            <a:r>
              <a:rPr lang="en-US" sz="1200">
                <a:latin typeface="Play"/>
                <a:ea typeface="Play"/>
                <a:cs typeface="Play"/>
                <a:sym typeface="Play"/>
              </a:rPr>
              <a:t>эту способность мозга.</a:t>
            </a:r>
            <a:endParaRPr/>
          </a:p>
        </p:txBody>
      </p:sp>
      <p:sp>
        <p:nvSpPr>
          <p:cNvPr id="459" name="Google Shape;459;p26"/>
          <p:cNvSpPr/>
          <p:nvPr/>
        </p:nvSpPr>
        <p:spPr>
          <a:xfrm>
            <a:off x="3678971" y="1564940"/>
            <a:ext cx="4751976" cy="1450551"/>
          </a:xfrm>
          <a:prstGeom prst="roundRect">
            <a:avLst>
              <a:gd fmla="val 8755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60" name="Google Shape;460;p26"/>
          <p:cNvSpPr txBox="1"/>
          <p:nvPr/>
        </p:nvSpPr>
        <p:spPr>
          <a:xfrm>
            <a:off x="3850353" y="1686051"/>
            <a:ext cx="3931352" cy="5448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Развитие искусственного интеллекта </a:t>
            </a:r>
            <a:b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и машинного обучения</a:t>
            </a:r>
            <a:endParaRPr/>
          </a:p>
        </p:txBody>
      </p:sp>
      <p:sp>
        <p:nvSpPr>
          <p:cNvPr id="461" name="Google Shape;461;p26"/>
          <p:cNvSpPr txBox="1"/>
          <p:nvPr/>
        </p:nvSpPr>
        <p:spPr>
          <a:xfrm>
            <a:off x="3847686" y="2243935"/>
            <a:ext cx="4414545" cy="7461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lang="en-US" sz="1200">
                <a:latin typeface="Play"/>
                <a:ea typeface="Play"/>
                <a:cs typeface="Play"/>
                <a:sym typeface="Play"/>
              </a:rPr>
              <a:t>Основы машинного обучения были заложены в 1950-х годах. Но активно применяться в нейробиологии эти технологии начали в 2000-х.</a:t>
            </a:r>
            <a:endParaRPr/>
          </a:p>
        </p:txBody>
      </p:sp>
      <p:sp>
        <p:nvSpPr>
          <p:cNvPr id="462" name="Google Shape;462;p26"/>
          <p:cNvSpPr/>
          <p:nvPr/>
        </p:nvSpPr>
        <p:spPr>
          <a:xfrm>
            <a:off x="3678971" y="3120833"/>
            <a:ext cx="4751976" cy="1256504"/>
          </a:xfrm>
          <a:prstGeom prst="roundRect">
            <a:avLst>
              <a:gd fmla="val 10107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63" name="Google Shape;463;p26"/>
          <p:cNvSpPr txBox="1"/>
          <p:nvPr/>
        </p:nvSpPr>
        <p:spPr>
          <a:xfrm>
            <a:off x="3850353" y="3241945"/>
            <a:ext cx="3931352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Этические и правовые обсуждения </a:t>
            </a:r>
            <a:endParaRPr/>
          </a:p>
        </p:txBody>
      </p:sp>
      <p:sp>
        <p:nvSpPr>
          <p:cNvPr id="464" name="Google Shape;464;p26"/>
          <p:cNvSpPr txBox="1"/>
          <p:nvPr/>
        </p:nvSpPr>
        <p:spPr>
          <a:xfrm>
            <a:off x="3847675" y="3571225"/>
            <a:ext cx="4299600" cy="8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lang="en-US" sz="1200">
                <a:latin typeface="Play"/>
                <a:ea typeface="Play"/>
                <a:cs typeface="Play"/>
                <a:sym typeface="Play"/>
              </a:rPr>
              <a:t>Эти вопросы начали активно обсуждаться в 2000-х годах, особенно с развитием нейротехнологий и их применением в медицине и других областях.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8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9" name="Google Shape;469;p27"/>
          <p:cNvSpPr/>
          <p:nvPr/>
        </p:nvSpPr>
        <p:spPr>
          <a:xfrm>
            <a:off x="407112" y="1979560"/>
            <a:ext cx="1891326" cy="339458"/>
          </a:xfrm>
          <a:prstGeom prst="roundRect">
            <a:avLst>
              <a:gd fmla="val 37413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70" name="Google Shape;470;p27"/>
          <p:cNvSpPr/>
          <p:nvPr/>
        </p:nvSpPr>
        <p:spPr>
          <a:xfrm>
            <a:off x="407112" y="2402021"/>
            <a:ext cx="3345275" cy="542658"/>
          </a:xfrm>
          <a:prstGeom prst="roundRect">
            <a:avLst>
              <a:gd fmla="val 23403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71" name="Google Shape;471;p27"/>
          <p:cNvSpPr/>
          <p:nvPr/>
        </p:nvSpPr>
        <p:spPr>
          <a:xfrm>
            <a:off x="407112" y="3024620"/>
            <a:ext cx="1891326" cy="542657"/>
          </a:xfrm>
          <a:prstGeom prst="roundRect">
            <a:avLst>
              <a:gd fmla="val 23403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72" name="Google Shape;472;p27"/>
          <p:cNvSpPr txBox="1"/>
          <p:nvPr/>
        </p:nvSpPr>
        <p:spPr>
          <a:xfrm>
            <a:off x="426010" y="514316"/>
            <a:ext cx="74646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400"/>
              <a:buFont typeface="Play"/>
              <a:buNone/>
            </a:pPr>
            <a:r>
              <a:rPr b="1" i="0" lang="en-US" sz="14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ЗАДАЧА: </a:t>
            </a:r>
            <a:r>
              <a:rPr b="1" i="0" lang="en-US" sz="14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СОЕДИНИТЬ СОБЫТИЕ С ОПИСАНИЕМ</a:t>
            </a:r>
            <a:r>
              <a:rPr b="1" lang="en-US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,</a:t>
            </a:r>
            <a:br>
              <a:rPr b="1" lang="en-US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1" i="0" lang="en-US" sz="14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РАСПОЛОЖИТЬ В ХРОНОЛОГИЧЕСКОМ ПОРЯДКЕ</a:t>
            </a:r>
            <a:endParaRPr/>
          </a:p>
        </p:txBody>
      </p:sp>
      <p:sp>
        <p:nvSpPr>
          <p:cNvPr id="473" name="Google Shape;473;p27"/>
          <p:cNvSpPr txBox="1"/>
          <p:nvPr/>
        </p:nvSpPr>
        <p:spPr>
          <a:xfrm>
            <a:off x="4286336" y="2869165"/>
            <a:ext cx="39957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Play"/>
              <a:buNone/>
            </a:pPr>
            <a:r>
              <a:rPr lang="en-US" sz="1000">
                <a:latin typeface="Play"/>
                <a:ea typeface="Play"/>
                <a:cs typeface="Play"/>
                <a:sym typeface="Play"/>
              </a:rPr>
              <a:t>Происходило в конце XIX — начале XX века.</a:t>
            </a:r>
            <a:endParaRPr sz="1000"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Play"/>
              <a:buNone/>
            </a:pPr>
            <a:r>
              <a:rPr lang="en-US" sz="1000">
                <a:latin typeface="Play"/>
                <a:ea typeface="Play"/>
                <a:cs typeface="Play"/>
                <a:sym typeface="Play"/>
              </a:rPr>
              <a:t>В 1906 году Сантьяго Рамон-и-Кахаль и Камилло Гольджи получили Нобелевскую премию по физиологии и медицине за свои работы по нейронной теории.</a:t>
            </a:r>
            <a:endParaRPr/>
          </a:p>
        </p:txBody>
      </p:sp>
      <p:sp>
        <p:nvSpPr>
          <p:cNvPr id="474" name="Google Shape;474;p27"/>
          <p:cNvSpPr txBox="1"/>
          <p:nvPr/>
        </p:nvSpPr>
        <p:spPr>
          <a:xfrm>
            <a:off x="4286326" y="3806371"/>
            <a:ext cx="43359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Play"/>
              <a:buNone/>
            </a:pPr>
            <a:r>
              <a:rPr lang="en-US" sz="1000">
                <a:latin typeface="Play"/>
                <a:ea typeface="Play"/>
                <a:cs typeface="Play"/>
                <a:sym typeface="Play"/>
              </a:rPr>
              <a:t>В 1970-х годах разработана позитронно-эмиссионная томография (ПЭТ). Это медицинский метод визуализации, который позволяет получить изображения процессов, происходящих в организме (особенно в мозге и других органах).</a:t>
            </a:r>
            <a:endParaRPr/>
          </a:p>
        </p:txBody>
      </p:sp>
      <p:sp>
        <p:nvSpPr>
          <p:cNvPr id="475" name="Google Shape;475;p27"/>
          <p:cNvSpPr txBox="1"/>
          <p:nvPr/>
        </p:nvSpPr>
        <p:spPr>
          <a:xfrm>
            <a:off x="4283654" y="1989984"/>
            <a:ext cx="39324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Play"/>
              <a:buNone/>
            </a:pPr>
            <a:r>
              <a:rPr lang="en-US" sz="1000">
                <a:latin typeface="Play"/>
                <a:ea typeface="Play"/>
                <a:cs typeface="Play"/>
                <a:sym typeface="Play"/>
              </a:rPr>
              <a:t>Появилась в начале 1990-х годов, с первыми значительными публикациями в 1992 году. Этот метод медицинской визуализации позволяет изучать активность мозга в реальном времени.</a:t>
            </a:r>
            <a:endParaRPr/>
          </a:p>
        </p:txBody>
      </p:sp>
      <p:cxnSp>
        <p:nvCxnSpPr>
          <p:cNvPr id="476" name="Google Shape;476;p27"/>
          <p:cNvCxnSpPr/>
          <p:nvPr/>
        </p:nvCxnSpPr>
        <p:spPr>
          <a:xfrm>
            <a:off x="-852205" y="1638207"/>
            <a:ext cx="11435582" cy="2"/>
          </a:xfrm>
          <a:prstGeom prst="straightConnector1">
            <a:avLst/>
          </a:prstGeom>
          <a:noFill/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77" name="Google Shape;477;p27"/>
          <p:cNvSpPr/>
          <p:nvPr/>
        </p:nvSpPr>
        <p:spPr>
          <a:xfrm rot="2700000">
            <a:off x="466244" y="1577107"/>
            <a:ext cx="123529" cy="123529"/>
          </a:xfrm>
          <a:prstGeom prst="rect">
            <a:avLst/>
          </a:prstGeom>
          <a:solidFill>
            <a:srgbClr val="1C4F5F"/>
          </a:solidFill>
          <a:ln cap="flat" cmpd="sng" w="25400">
            <a:solidFill>
              <a:srgbClr val="1C4F5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78" name="Google Shape;478;p27"/>
          <p:cNvSpPr/>
          <p:nvPr/>
        </p:nvSpPr>
        <p:spPr>
          <a:xfrm rot="2700000">
            <a:off x="3777970" y="1577107"/>
            <a:ext cx="123529" cy="123529"/>
          </a:xfrm>
          <a:prstGeom prst="rect">
            <a:avLst/>
          </a:prstGeom>
          <a:solidFill>
            <a:srgbClr val="1C4F5F"/>
          </a:solidFill>
          <a:ln cap="flat" cmpd="sng" w="25400">
            <a:solidFill>
              <a:srgbClr val="1C4F5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79" name="Google Shape;479;p27"/>
          <p:cNvSpPr/>
          <p:nvPr/>
        </p:nvSpPr>
        <p:spPr>
          <a:xfrm rot="2700000">
            <a:off x="6436326" y="1577107"/>
            <a:ext cx="123529" cy="123529"/>
          </a:xfrm>
          <a:prstGeom prst="rect">
            <a:avLst/>
          </a:prstGeom>
          <a:solidFill>
            <a:srgbClr val="1C4F5F"/>
          </a:solidFill>
          <a:ln cap="flat" cmpd="sng" w="25400">
            <a:solidFill>
              <a:srgbClr val="1C4F5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80" name="Google Shape;480;p27"/>
          <p:cNvSpPr txBox="1"/>
          <p:nvPr/>
        </p:nvSpPr>
        <p:spPr>
          <a:xfrm>
            <a:off x="504366" y="2001970"/>
            <a:ext cx="1696817" cy="281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200"/>
              <a:buFont typeface="Play"/>
              <a:buNone/>
            </a:pPr>
            <a:r>
              <a:rPr b="1" i="0" lang="en-US" sz="12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Открытие нейронов</a:t>
            </a:r>
            <a:endParaRPr/>
          </a:p>
        </p:txBody>
      </p:sp>
      <p:sp>
        <p:nvSpPr>
          <p:cNvPr id="481" name="Google Shape;481;p27"/>
          <p:cNvSpPr/>
          <p:nvPr/>
        </p:nvSpPr>
        <p:spPr>
          <a:xfrm>
            <a:off x="4224375" y="1901850"/>
            <a:ext cx="4198500" cy="791700"/>
          </a:xfrm>
          <a:prstGeom prst="roundRect">
            <a:avLst>
              <a:gd fmla="val 16041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82" name="Google Shape;482;p27"/>
          <p:cNvSpPr txBox="1"/>
          <p:nvPr/>
        </p:nvSpPr>
        <p:spPr>
          <a:xfrm>
            <a:off x="504366" y="2424430"/>
            <a:ext cx="3096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200"/>
              <a:buFont typeface="Play"/>
              <a:buNone/>
            </a:pPr>
            <a:r>
              <a:rPr b="1" lang="en-US" sz="1200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Ф</a:t>
            </a:r>
            <a:r>
              <a:rPr b="1" i="0" lang="en-US" sz="12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ункциональн</a:t>
            </a:r>
            <a:r>
              <a:rPr b="1" lang="en-US" sz="1200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ая </a:t>
            </a:r>
            <a:r>
              <a:rPr b="1" i="0" lang="en-US" sz="12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магнитно-</a:t>
            </a:r>
            <a:endParaRPr b="1" i="0" sz="1200" u="none" cap="none" strike="noStrike">
              <a:solidFill>
                <a:srgbClr val="FFFDF9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200"/>
              <a:buFont typeface="Play"/>
              <a:buNone/>
            </a:pPr>
            <a:r>
              <a:rPr b="1" i="0" lang="en-US" sz="12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резонансн</a:t>
            </a:r>
            <a:r>
              <a:rPr b="1" lang="en-US" sz="1200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ая</a:t>
            </a:r>
            <a:r>
              <a:rPr b="1" i="0" lang="en-US" sz="12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 томографи</a:t>
            </a:r>
            <a:r>
              <a:rPr b="1" lang="en-US" sz="1200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я</a:t>
            </a:r>
            <a:r>
              <a:rPr b="1" i="0" lang="en-US" sz="12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 (фМРТ)</a:t>
            </a:r>
            <a:endParaRPr/>
          </a:p>
        </p:txBody>
      </p:sp>
      <p:sp>
        <p:nvSpPr>
          <p:cNvPr id="483" name="Google Shape;483;p27"/>
          <p:cNvSpPr txBox="1"/>
          <p:nvPr/>
        </p:nvSpPr>
        <p:spPr>
          <a:xfrm>
            <a:off x="504366" y="3047028"/>
            <a:ext cx="1696817" cy="472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200"/>
              <a:buFont typeface="Play"/>
              <a:buNone/>
            </a:pPr>
            <a:r>
              <a:rPr b="1" i="0" lang="en-US" sz="12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Развитие методов нейровизуализации</a:t>
            </a:r>
            <a:endParaRPr/>
          </a:p>
        </p:txBody>
      </p:sp>
      <p:sp>
        <p:nvSpPr>
          <p:cNvPr id="484" name="Google Shape;484;p27"/>
          <p:cNvSpPr/>
          <p:nvPr/>
        </p:nvSpPr>
        <p:spPr>
          <a:xfrm>
            <a:off x="4215850" y="2856325"/>
            <a:ext cx="4198500" cy="791700"/>
          </a:xfrm>
          <a:prstGeom prst="roundRect">
            <a:avLst>
              <a:gd fmla="val 16041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85" name="Google Shape;485;p27"/>
          <p:cNvSpPr/>
          <p:nvPr/>
        </p:nvSpPr>
        <p:spPr>
          <a:xfrm>
            <a:off x="4224375" y="3806375"/>
            <a:ext cx="4198500" cy="791700"/>
          </a:xfrm>
          <a:prstGeom prst="roundRect">
            <a:avLst>
              <a:gd fmla="val 16041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28"/>
          <p:cNvSpPr/>
          <p:nvPr/>
        </p:nvSpPr>
        <p:spPr>
          <a:xfrm>
            <a:off x="407112" y="2017660"/>
            <a:ext cx="2111613" cy="542658"/>
          </a:xfrm>
          <a:prstGeom prst="roundRect">
            <a:avLst>
              <a:gd fmla="val 23789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91" name="Google Shape;491;p28"/>
          <p:cNvSpPr/>
          <p:nvPr/>
        </p:nvSpPr>
        <p:spPr>
          <a:xfrm>
            <a:off x="407112" y="2630621"/>
            <a:ext cx="3212452" cy="542658"/>
          </a:xfrm>
          <a:prstGeom prst="roundRect">
            <a:avLst>
              <a:gd fmla="val 23403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92" name="Google Shape;492;p28"/>
          <p:cNvSpPr/>
          <p:nvPr/>
        </p:nvSpPr>
        <p:spPr>
          <a:xfrm>
            <a:off x="407112" y="3253220"/>
            <a:ext cx="1891326" cy="542657"/>
          </a:xfrm>
          <a:prstGeom prst="roundRect">
            <a:avLst>
              <a:gd fmla="val 23403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93" name="Google Shape;493;p28"/>
          <p:cNvSpPr txBox="1"/>
          <p:nvPr/>
        </p:nvSpPr>
        <p:spPr>
          <a:xfrm>
            <a:off x="426010" y="514316"/>
            <a:ext cx="7464600" cy="5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400"/>
              <a:buFont typeface="Play"/>
              <a:buNone/>
            </a:pPr>
            <a:r>
              <a:rPr b="1" lang="en-US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ЗАДАЧА: </a:t>
            </a:r>
            <a:r>
              <a:rPr b="1" lang="en-US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СОЕДИНИТЬ СОБЫТИЕ С ОПИСАНИЕМ,</a:t>
            </a:r>
            <a:br>
              <a:rPr b="1" lang="en-US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1" lang="en-US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РАСПОЛОЖИТЬ В ХРОНОЛОГИЧЕСКОМ ПОРЯДКЕ</a:t>
            </a:r>
            <a:endParaRPr b="1">
              <a:solidFill>
                <a:srgbClr val="32C2A7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94" name="Google Shape;494;p28"/>
          <p:cNvSpPr txBox="1"/>
          <p:nvPr/>
        </p:nvSpPr>
        <p:spPr>
          <a:xfrm>
            <a:off x="4273635" y="2716765"/>
            <a:ext cx="4318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Play"/>
              <a:buNone/>
            </a:pPr>
            <a:r>
              <a:rPr lang="en-US" sz="1000">
                <a:latin typeface="Play"/>
                <a:ea typeface="Play"/>
                <a:cs typeface="Play"/>
                <a:sym typeface="Play"/>
              </a:rPr>
              <a:t>Хотя концепция нейропластичности была известна с начала XX века, значительное внимание ей стало уделяться с 1990-х. Тогда были проведены исследования, подтверждающие эту способность мозга.</a:t>
            </a:r>
            <a:endParaRPr/>
          </a:p>
        </p:txBody>
      </p:sp>
      <p:sp>
        <p:nvSpPr>
          <p:cNvPr id="495" name="Google Shape;495;p28"/>
          <p:cNvSpPr txBox="1"/>
          <p:nvPr/>
        </p:nvSpPr>
        <p:spPr>
          <a:xfrm>
            <a:off x="4277576" y="3406796"/>
            <a:ext cx="4309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Play"/>
              <a:buNone/>
            </a:pPr>
            <a:r>
              <a:rPr lang="en-US" sz="1000">
                <a:latin typeface="Play"/>
                <a:ea typeface="Play"/>
                <a:cs typeface="Play"/>
                <a:sym typeface="Play"/>
              </a:rPr>
              <a:t>Первые эксперименты с нейроинтерфейсами начались в 1960-х годах. Большой прогресс был достигнут в 2000-х, когда появились более сложные системы, такие как BCI.</a:t>
            </a:r>
            <a:endParaRPr/>
          </a:p>
        </p:txBody>
      </p:sp>
      <p:sp>
        <p:nvSpPr>
          <p:cNvPr id="496" name="Google Shape;496;p28"/>
          <p:cNvSpPr txBox="1"/>
          <p:nvPr/>
        </p:nvSpPr>
        <p:spPr>
          <a:xfrm>
            <a:off x="4270950" y="1989975"/>
            <a:ext cx="39648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Play"/>
              <a:buNone/>
            </a:pPr>
            <a:r>
              <a:rPr lang="en-US" sz="1000">
                <a:latin typeface="Play"/>
                <a:ea typeface="Play"/>
                <a:cs typeface="Play"/>
                <a:sym typeface="Play"/>
              </a:rPr>
              <a:t>Основы машинного обучения были заложены в 1950-х годах.</a:t>
            </a:r>
            <a:endParaRPr sz="1000"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Play"/>
              <a:buNone/>
            </a:pPr>
            <a:r>
              <a:rPr lang="en-US" sz="1000">
                <a:latin typeface="Play"/>
                <a:ea typeface="Play"/>
                <a:cs typeface="Play"/>
                <a:sym typeface="Play"/>
              </a:rPr>
              <a:t>Но активно применяться в нейробиологии эти технологии начали в 2000-х.</a:t>
            </a:r>
            <a:endParaRPr/>
          </a:p>
        </p:txBody>
      </p:sp>
      <p:cxnSp>
        <p:nvCxnSpPr>
          <p:cNvPr id="497" name="Google Shape;497;p28"/>
          <p:cNvCxnSpPr/>
          <p:nvPr/>
        </p:nvCxnSpPr>
        <p:spPr>
          <a:xfrm>
            <a:off x="-852205" y="1638207"/>
            <a:ext cx="9383879" cy="1"/>
          </a:xfrm>
          <a:prstGeom prst="straightConnector1">
            <a:avLst/>
          </a:prstGeom>
          <a:noFill/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498" name="Google Shape;498;p28"/>
          <p:cNvSpPr/>
          <p:nvPr/>
        </p:nvSpPr>
        <p:spPr>
          <a:xfrm rot="2700000">
            <a:off x="466244" y="1577107"/>
            <a:ext cx="123529" cy="123529"/>
          </a:xfrm>
          <a:prstGeom prst="rect">
            <a:avLst/>
          </a:prstGeom>
          <a:solidFill>
            <a:srgbClr val="1C4F5F"/>
          </a:solidFill>
          <a:ln cap="flat" cmpd="sng" w="25400">
            <a:solidFill>
              <a:srgbClr val="1C4F5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499" name="Google Shape;499;p28"/>
          <p:cNvSpPr/>
          <p:nvPr/>
        </p:nvSpPr>
        <p:spPr>
          <a:xfrm rot="2700000">
            <a:off x="3777970" y="1577107"/>
            <a:ext cx="123529" cy="123529"/>
          </a:xfrm>
          <a:prstGeom prst="rect">
            <a:avLst/>
          </a:prstGeom>
          <a:solidFill>
            <a:srgbClr val="1C4F5F"/>
          </a:solidFill>
          <a:ln cap="flat" cmpd="sng" w="25400">
            <a:solidFill>
              <a:srgbClr val="1C4F5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00" name="Google Shape;500;p28"/>
          <p:cNvSpPr/>
          <p:nvPr/>
        </p:nvSpPr>
        <p:spPr>
          <a:xfrm rot="2700000">
            <a:off x="6436326" y="1577107"/>
            <a:ext cx="123529" cy="123529"/>
          </a:xfrm>
          <a:prstGeom prst="rect">
            <a:avLst/>
          </a:prstGeom>
          <a:solidFill>
            <a:srgbClr val="1C4F5F"/>
          </a:solidFill>
          <a:ln cap="flat" cmpd="sng" w="25400">
            <a:solidFill>
              <a:srgbClr val="1C4F5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01" name="Google Shape;501;p28"/>
          <p:cNvSpPr txBox="1"/>
          <p:nvPr/>
        </p:nvSpPr>
        <p:spPr>
          <a:xfrm>
            <a:off x="504367" y="2040070"/>
            <a:ext cx="1917103" cy="472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200"/>
              <a:buFont typeface="Play"/>
              <a:buNone/>
            </a:pPr>
            <a:r>
              <a:rPr b="1" i="0" lang="en-US" sz="12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Этические и правовые обсуждения</a:t>
            </a:r>
            <a:endParaRPr/>
          </a:p>
        </p:txBody>
      </p:sp>
      <p:sp>
        <p:nvSpPr>
          <p:cNvPr id="502" name="Google Shape;502;p28"/>
          <p:cNvSpPr txBox="1"/>
          <p:nvPr/>
        </p:nvSpPr>
        <p:spPr>
          <a:xfrm>
            <a:off x="504365" y="2653030"/>
            <a:ext cx="3126731" cy="472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200"/>
              <a:buFont typeface="Play"/>
              <a:buNone/>
            </a:pPr>
            <a:r>
              <a:rPr b="1" i="0" lang="en-US" sz="12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Развитие искусственного интеллекта </a:t>
            </a:r>
            <a:br>
              <a:rPr b="1" i="0" lang="en-US" sz="12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1" i="0" lang="en-US" sz="12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и машинного обучения</a:t>
            </a:r>
            <a:endParaRPr/>
          </a:p>
        </p:txBody>
      </p:sp>
      <p:sp>
        <p:nvSpPr>
          <p:cNvPr id="503" name="Google Shape;503;p28"/>
          <p:cNvSpPr txBox="1"/>
          <p:nvPr/>
        </p:nvSpPr>
        <p:spPr>
          <a:xfrm>
            <a:off x="504366" y="3275628"/>
            <a:ext cx="1696817" cy="472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200"/>
              <a:buFont typeface="Play"/>
              <a:buNone/>
            </a:pPr>
            <a:r>
              <a:rPr b="1" i="0" lang="en-US" sz="12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Прогресс в области нейроинтерфейсов</a:t>
            </a:r>
            <a:endParaRPr/>
          </a:p>
        </p:txBody>
      </p:sp>
      <p:sp>
        <p:nvSpPr>
          <p:cNvPr id="504" name="Google Shape;504;p28"/>
          <p:cNvSpPr/>
          <p:nvPr/>
        </p:nvSpPr>
        <p:spPr>
          <a:xfrm>
            <a:off x="4203125" y="2702001"/>
            <a:ext cx="4459800" cy="620100"/>
          </a:xfrm>
          <a:prstGeom prst="roundRect">
            <a:avLst>
              <a:gd fmla="val 16041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05" name="Google Shape;505;p28"/>
          <p:cNvSpPr/>
          <p:nvPr/>
        </p:nvSpPr>
        <p:spPr>
          <a:xfrm>
            <a:off x="4202219" y="1979635"/>
            <a:ext cx="4463400" cy="648900"/>
          </a:xfrm>
          <a:prstGeom prst="roundRect">
            <a:avLst>
              <a:gd fmla="val 19570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06" name="Google Shape;506;p28"/>
          <p:cNvSpPr/>
          <p:nvPr/>
        </p:nvSpPr>
        <p:spPr>
          <a:xfrm>
            <a:off x="4204026" y="3395584"/>
            <a:ext cx="4459800" cy="620100"/>
          </a:xfrm>
          <a:prstGeom prst="roundRect">
            <a:avLst>
              <a:gd fmla="val 20481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07" name="Google Shape;507;p28"/>
          <p:cNvSpPr/>
          <p:nvPr/>
        </p:nvSpPr>
        <p:spPr>
          <a:xfrm>
            <a:off x="407112" y="3871357"/>
            <a:ext cx="2238182" cy="542657"/>
          </a:xfrm>
          <a:prstGeom prst="roundRect">
            <a:avLst>
              <a:gd fmla="val 23403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08" name="Google Shape;508;p28"/>
          <p:cNvSpPr txBox="1"/>
          <p:nvPr/>
        </p:nvSpPr>
        <p:spPr>
          <a:xfrm>
            <a:off x="504367" y="3893766"/>
            <a:ext cx="2043672" cy="472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200"/>
              <a:buFont typeface="Play"/>
              <a:buNone/>
            </a:pPr>
            <a:r>
              <a:rPr b="1" i="0" lang="en-US" sz="12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Исследования в области нейропластичности</a:t>
            </a:r>
            <a:endParaRPr/>
          </a:p>
        </p:txBody>
      </p:sp>
      <p:sp>
        <p:nvSpPr>
          <p:cNvPr id="509" name="Google Shape;509;p28"/>
          <p:cNvSpPr txBox="1"/>
          <p:nvPr/>
        </p:nvSpPr>
        <p:spPr>
          <a:xfrm>
            <a:off x="4277576" y="4096388"/>
            <a:ext cx="4230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Play"/>
              <a:buNone/>
            </a:pPr>
            <a:r>
              <a:rPr b="0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Эти вопросы начали активно обсуждаться в 2000-х годах, особенно с развитием нейротехнологий и их применением </a:t>
            </a:r>
            <a:br>
              <a:rPr b="0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в медицине и других областях.</a:t>
            </a:r>
            <a:endParaRPr/>
          </a:p>
        </p:txBody>
      </p:sp>
      <p:sp>
        <p:nvSpPr>
          <p:cNvPr id="510" name="Google Shape;510;p28"/>
          <p:cNvSpPr/>
          <p:nvPr/>
        </p:nvSpPr>
        <p:spPr>
          <a:xfrm>
            <a:off x="4202276" y="4089150"/>
            <a:ext cx="4459800" cy="620100"/>
          </a:xfrm>
          <a:prstGeom prst="roundRect">
            <a:avLst>
              <a:gd fmla="val 20481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515" name="Google Shape;515;p2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516" name="Google Shape;516;p29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517" name="Google Shape;517;p29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518" name="Google Shape;518;p29"/>
          <p:cNvSpPr txBox="1"/>
          <p:nvPr/>
        </p:nvSpPr>
        <p:spPr>
          <a:xfrm>
            <a:off x="426010" y="514317"/>
            <a:ext cx="6194289" cy="72895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200"/>
              <a:buFont typeface="Play"/>
              <a:buNone/>
            </a:pPr>
            <a:r>
              <a:rPr b="1" i="0" lang="en-US" sz="2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ПРАКТИЧЕСКОЕ ПРИМЕНЕНИЕ НЕЙРОТЕХНОЛОГИЙ</a:t>
            </a:r>
            <a:endParaRPr/>
          </a:p>
        </p:txBody>
      </p:sp>
      <p:sp>
        <p:nvSpPr>
          <p:cNvPr id="519" name="Google Shape;519;p29"/>
          <p:cNvSpPr/>
          <p:nvPr/>
        </p:nvSpPr>
        <p:spPr>
          <a:xfrm>
            <a:off x="440629" y="1794873"/>
            <a:ext cx="3817153" cy="2572692"/>
          </a:xfrm>
          <a:prstGeom prst="roundRect">
            <a:avLst>
              <a:gd fmla="val 4936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20" name="Google Shape;520;p29"/>
          <p:cNvSpPr txBox="1"/>
          <p:nvPr/>
        </p:nvSpPr>
        <p:spPr>
          <a:xfrm>
            <a:off x="612012" y="1915985"/>
            <a:ext cx="2472135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Когнитивные функции:</a:t>
            </a:r>
            <a:endParaRPr/>
          </a:p>
        </p:txBody>
      </p:sp>
      <p:sp>
        <p:nvSpPr>
          <p:cNvPr id="521" name="Google Shape;521;p29"/>
          <p:cNvSpPr txBox="1"/>
          <p:nvPr/>
        </p:nvSpPr>
        <p:spPr>
          <a:xfrm>
            <a:off x="835448" y="2269522"/>
            <a:ext cx="3403200" cy="194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1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Память: </a:t>
            </a: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хранение и воспроизведение информации.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1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Внимание: </a:t>
            </a: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способность сосредотачиваться на определённых объектах или задачах.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1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Мышление: </a:t>
            </a: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анализ, синтез</a:t>
            </a:r>
            <a:r>
              <a:rPr lang="en-US" sz="1300">
                <a:latin typeface="Play"/>
                <a:ea typeface="Play"/>
                <a:cs typeface="Play"/>
                <a:sym typeface="Play"/>
              </a:rPr>
              <a:t>,</a:t>
            </a:r>
            <a:br>
              <a:rPr lang="en-US" sz="1300"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решение проблем.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1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Язык: </a:t>
            </a: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понимание и производство речи.</a:t>
            </a:r>
            <a:endParaRPr/>
          </a:p>
        </p:txBody>
      </p:sp>
      <p:sp>
        <p:nvSpPr>
          <p:cNvPr id="522" name="Google Shape;522;p29"/>
          <p:cNvSpPr/>
          <p:nvPr/>
        </p:nvSpPr>
        <p:spPr>
          <a:xfrm rot="2700000">
            <a:off x="647258" y="2377339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23" name="Google Shape;523;p29"/>
          <p:cNvSpPr/>
          <p:nvPr/>
        </p:nvSpPr>
        <p:spPr>
          <a:xfrm rot="2700000">
            <a:off x="647258" y="2857890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24" name="Google Shape;524;p29"/>
          <p:cNvSpPr/>
          <p:nvPr/>
        </p:nvSpPr>
        <p:spPr>
          <a:xfrm rot="2700000">
            <a:off x="647258" y="3522638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25" name="Google Shape;525;p29"/>
          <p:cNvSpPr/>
          <p:nvPr/>
        </p:nvSpPr>
        <p:spPr>
          <a:xfrm rot="2700000">
            <a:off x="647258" y="4005608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26" name="Google Shape;526;p29"/>
          <p:cNvSpPr/>
          <p:nvPr/>
        </p:nvSpPr>
        <p:spPr>
          <a:xfrm>
            <a:off x="4434251" y="1794873"/>
            <a:ext cx="3817152" cy="2572692"/>
          </a:xfrm>
          <a:prstGeom prst="roundRect">
            <a:avLst>
              <a:gd fmla="val 4936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27" name="Google Shape;527;p29"/>
          <p:cNvSpPr txBox="1"/>
          <p:nvPr/>
        </p:nvSpPr>
        <p:spPr>
          <a:xfrm>
            <a:off x="4605632" y="1915985"/>
            <a:ext cx="3436468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Эмоциональные функции:</a:t>
            </a:r>
            <a:endParaRPr/>
          </a:p>
        </p:txBody>
      </p:sp>
      <p:sp>
        <p:nvSpPr>
          <p:cNvPr id="528" name="Google Shape;528;p29"/>
          <p:cNvSpPr txBox="1"/>
          <p:nvPr/>
        </p:nvSpPr>
        <p:spPr>
          <a:xfrm>
            <a:off x="4829068" y="2269522"/>
            <a:ext cx="3329997" cy="7010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1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Эмоции: </a:t>
            </a: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восприятие и выражение эмоций, таких как радость, страх, 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гнев и грусть.</a:t>
            </a:r>
            <a:endParaRPr/>
          </a:p>
        </p:txBody>
      </p:sp>
      <p:sp>
        <p:nvSpPr>
          <p:cNvPr id="529" name="Google Shape;529;p29"/>
          <p:cNvSpPr/>
          <p:nvPr/>
        </p:nvSpPr>
        <p:spPr>
          <a:xfrm rot="2700000">
            <a:off x="4640879" y="2377340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30" name="Google Shape;530;p29"/>
          <p:cNvSpPr/>
          <p:nvPr/>
        </p:nvSpPr>
        <p:spPr>
          <a:xfrm rot="-340200">
            <a:off x="5846277" y="550828"/>
            <a:ext cx="1348196" cy="311735"/>
          </a:xfrm>
          <a:prstGeom prst="rect">
            <a:avLst/>
          </a:prstGeom>
          <a:solidFill>
            <a:srgbClr val="6BEAC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31" name="Google Shape;531;p29"/>
          <p:cNvSpPr txBox="1"/>
          <p:nvPr/>
        </p:nvSpPr>
        <p:spPr>
          <a:xfrm rot="-340454">
            <a:off x="5918929" y="536034"/>
            <a:ext cx="1222791" cy="3385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600"/>
              <a:buFont typeface="Play"/>
              <a:buNone/>
            </a:pPr>
            <a:r>
              <a:rPr b="1" i="0" lang="en-US" sz="16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ИЗУЧИ</a:t>
            </a:r>
            <a:r>
              <a:rPr b="1" lang="en-US" sz="1600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ТЕ</a:t>
            </a:r>
            <a:endParaRPr/>
          </a:p>
        </p:txBody>
      </p:sp>
      <p:sp>
        <p:nvSpPr>
          <p:cNvPr id="532" name="Google Shape;532;p29"/>
          <p:cNvSpPr/>
          <p:nvPr/>
        </p:nvSpPr>
        <p:spPr>
          <a:xfrm rot="-340278">
            <a:off x="6570349" y="809450"/>
            <a:ext cx="1656557" cy="333638"/>
          </a:xfrm>
          <a:prstGeom prst="rect">
            <a:avLst/>
          </a:prstGeom>
          <a:solidFill>
            <a:srgbClr val="6BEAC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33" name="Google Shape;533;p29"/>
          <p:cNvSpPr txBox="1"/>
          <p:nvPr/>
        </p:nvSpPr>
        <p:spPr>
          <a:xfrm rot="-340278">
            <a:off x="6570906" y="809899"/>
            <a:ext cx="1655443" cy="3327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600"/>
              <a:buFont typeface="Play"/>
              <a:buNone/>
            </a:pPr>
            <a:r>
              <a:rPr b="1" i="0" lang="en-US" sz="16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МАТЕРИАЛ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"/>
          <p:cNvSpPr txBox="1"/>
          <p:nvPr>
            <p:ph type="title"/>
          </p:nvPr>
        </p:nvSpPr>
        <p:spPr>
          <a:xfrm>
            <a:off x="564804" y="1856525"/>
            <a:ext cx="7766395" cy="6731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Play"/>
              <a:buNone/>
            </a:pPr>
            <a:r>
              <a:rPr b="1" lang="en-US" sz="3600"/>
              <a:t>КВИЗ</a:t>
            </a:r>
            <a:endParaRPr/>
          </a:p>
        </p:txBody>
      </p:sp>
      <p:pic>
        <p:nvPicPr>
          <p:cNvPr descr="Рисунок 1" id="120" name="Google Shape;120;p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40016" y="3717032"/>
            <a:ext cx="2803986" cy="1577244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3"/>
          <p:cNvSpPr txBox="1"/>
          <p:nvPr/>
        </p:nvSpPr>
        <p:spPr>
          <a:xfrm>
            <a:off x="589648" y="2621496"/>
            <a:ext cx="6659717" cy="8559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600"/>
              <a:buFont typeface="Play"/>
              <a:buNone/>
            </a:pPr>
            <a:r>
              <a:rPr b="1" i="0" lang="en-US" sz="26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КАК ИЗУЧЕНИЕ МОЗГА ПОВЛИЯЛО НА НЕЙРОТЕХНОЛОГИИ</a:t>
            </a:r>
            <a:endParaRPr/>
          </a:p>
        </p:txBody>
      </p:sp>
      <p:pic>
        <p:nvPicPr>
          <p:cNvPr descr="Рисунок 4" id="122" name="Google Shape;122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5400000">
            <a:off x="6760550" y="315015"/>
            <a:ext cx="1309466" cy="20499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538" name="Google Shape;538;p3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539" name="Google Shape;539;p30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540" name="Google Shape;540;p30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541" name="Google Shape;541;p30"/>
          <p:cNvSpPr/>
          <p:nvPr/>
        </p:nvSpPr>
        <p:spPr>
          <a:xfrm>
            <a:off x="4434251" y="1794873"/>
            <a:ext cx="3817152" cy="2572692"/>
          </a:xfrm>
          <a:prstGeom prst="roundRect">
            <a:avLst>
              <a:gd fmla="val 4936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42" name="Google Shape;542;p30"/>
          <p:cNvSpPr txBox="1"/>
          <p:nvPr/>
        </p:nvSpPr>
        <p:spPr>
          <a:xfrm>
            <a:off x="4817207" y="2290542"/>
            <a:ext cx="3330000" cy="15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1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Восприятие: </a:t>
            </a: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обработка информации 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от органов чувств (зрение, слух, обоняние, вкус, осязание).</a:t>
            </a:r>
            <a:endParaRPr b="0" i="0" sz="10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1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Интеграция сенсорной информации: </a:t>
            </a: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объединение данных от разных сенсорных систем для формирования целостного восприятия мира.</a:t>
            </a:r>
            <a:endParaRPr/>
          </a:p>
        </p:txBody>
      </p:sp>
      <p:sp>
        <p:nvSpPr>
          <p:cNvPr id="543" name="Google Shape;543;p30"/>
          <p:cNvSpPr/>
          <p:nvPr/>
        </p:nvSpPr>
        <p:spPr>
          <a:xfrm rot="2700000">
            <a:off x="4629015" y="2377339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44" name="Google Shape;544;p30"/>
          <p:cNvSpPr/>
          <p:nvPr/>
        </p:nvSpPr>
        <p:spPr>
          <a:xfrm rot="2700000">
            <a:off x="4629015" y="3029561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45" name="Google Shape;545;p30"/>
          <p:cNvSpPr txBox="1"/>
          <p:nvPr/>
        </p:nvSpPr>
        <p:spPr>
          <a:xfrm>
            <a:off x="426010" y="514317"/>
            <a:ext cx="6194289" cy="72895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200"/>
              <a:buFont typeface="Play"/>
              <a:buNone/>
            </a:pPr>
            <a:r>
              <a:rPr b="1" i="0" lang="en-US" sz="2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ПРАКТИЧЕСКОЕ ПРИМЕНЕНИЕ НЕЙРОТЕХНОЛОГИЙ</a:t>
            </a:r>
            <a:endParaRPr/>
          </a:p>
        </p:txBody>
      </p:sp>
      <p:sp>
        <p:nvSpPr>
          <p:cNvPr id="546" name="Google Shape;546;p30"/>
          <p:cNvSpPr/>
          <p:nvPr/>
        </p:nvSpPr>
        <p:spPr>
          <a:xfrm>
            <a:off x="440629" y="1794873"/>
            <a:ext cx="3817153" cy="2572692"/>
          </a:xfrm>
          <a:prstGeom prst="roundRect">
            <a:avLst>
              <a:gd fmla="val 4936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47" name="Google Shape;547;p30"/>
          <p:cNvSpPr txBox="1"/>
          <p:nvPr/>
        </p:nvSpPr>
        <p:spPr>
          <a:xfrm>
            <a:off x="612012" y="1915985"/>
            <a:ext cx="2472135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Двигательные функции:</a:t>
            </a:r>
            <a:endParaRPr/>
          </a:p>
        </p:txBody>
      </p:sp>
      <p:sp>
        <p:nvSpPr>
          <p:cNvPr id="548" name="Google Shape;548;p30"/>
          <p:cNvSpPr txBox="1"/>
          <p:nvPr/>
        </p:nvSpPr>
        <p:spPr>
          <a:xfrm>
            <a:off x="835449" y="2290542"/>
            <a:ext cx="3329997" cy="11010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1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Контроль движений: </a:t>
            </a: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координация 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 выполнение движений, от мелкой моторики до крупных движений.</a:t>
            </a:r>
            <a:endParaRPr b="0" i="0" sz="10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1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Баланс и равновесие: </a:t>
            </a: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поддержание устойчивости тела</a:t>
            </a:r>
            <a:r>
              <a:rPr b="1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.</a:t>
            </a:r>
            <a:endParaRPr/>
          </a:p>
        </p:txBody>
      </p:sp>
      <p:sp>
        <p:nvSpPr>
          <p:cNvPr id="549" name="Google Shape;549;p30"/>
          <p:cNvSpPr/>
          <p:nvPr/>
        </p:nvSpPr>
        <p:spPr>
          <a:xfrm rot="2700000">
            <a:off x="647258" y="2377339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50" name="Google Shape;550;p30"/>
          <p:cNvSpPr/>
          <p:nvPr/>
        </p:nvSpPr>
        <p:spPr>
          <a:xfrm rot="2700000">
            <a:off x="647258" y="3016861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51" name="Google Shape;551;p30"/>
          <p:cNvSpPr txBox="1"/>
          <p:nvPr/>
        </p:nvSpPr>
        <p:spPr>
          <a:xfrm>
            <a:off x="4605632" y="1915985"/>
            <a:ext cx="3436468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Сенсорные функции:</a:t>
            </a:r>
            <a:endParaRPr/>
          </a:p>
        </p:txBody>
      </p:sp>
      <p:sp>
        <p:nvSpPr>
          <p:cNvPr id="552" name="Google Shape;552;p30"/>
          <p:cNvSpPr/>
          <p:nvPr/>
        </p:nvSpPr>
        <p:spPr>
          <a:xfrm rot="-340278">
            <a:off x="6570349" y="809450"/>
            <a:ext cx="1656557" cy="333638"/>
          </a:xfrm>
          <a:prstGeom prst="rect">
            <a:avLst/>
          </a:prstGeom>
          <a:solidFill>
            <a:srgbClr val="6BEAC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53" name="Google Shape;553;p30"/>
          <p:cNvSpPr txBox="1"/>
          <p:nvPr/>
        </p:nvSpPr>
        <p:spPr>
          <a:xfrm rot="-340278">
            <a:off x="6570906" y="809899"/>
            <a:ext cx="1655443" cy="3327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600"/>
              <a:buFont typeface="Play"/>
              <a:buNone/>
            </a:pPr>
            <a:r>
              <a:rPr b="1" i="0" lang="en-US" sz="16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МАТЕРИАЛ</a:t>
            </a:r>
            <a:endParaRPr/>
          </a:p>
        </p:txBody>
      </p:sp>
      <p:sp>
        <p:nvSpPr>
          <p:cNvPr id="554" name="Google Shape;554;p30"/>
          <p:cNvSpPr/>
          <p:nvPr/>
        </p:nvSpPr>
        <p:spPr>
          <a:xfrm rot="-340200">
            <a:off x="5846277" y="550828"/>
            <a:ext cx="1348196" cy="311735"/>
          </a:xfrm>
          <a:prstGeom prst="rect">
            <a:avLst/>
          </a:prstGeom>
          <a:solidFill>
            <a:srgbClr val="6BEAC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55" name="Google Shape;555;p30"/>
          <p:cNvSpPr txBox="1"/>
          <p:nvPr/>
        </p:nvSpPr>
        <p:spPr>
          <a:xfrm rot="-340454">
            <a:off x="5918929" y="536034"/>
            <a:ext cx="1222791" cy="3385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600"/>
              <a:buFont typeface="Play"/>
              <a:buNone/>
            </a:pPr>
            <a:r>
              <a:rPr b="1" i="0" lang="en-US" sz="16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ИЗУЧИ</a:t>
            </a:r>
            <a:r>
              <a:rPr b="1" lang="en-US" sz="1600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ТЕ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560" name="Google Shape;560;p3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561" name="Google Shape;561;p31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562" name="Google Shape;562;p31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563" name="Google Shape;563;p31"/>
          <p:cNvSpPr/>
          <p:nvPr/>
        </p:nvSpPr>
        <p:spPr>
          <a:xfrm>
            <a:off x="4434251" y="1794873"/>
            <a:ext cx="3817152" cy="2572692"/>
          </a:xfrm>
          <a:prstGeom prst="roundRect">
            <a:avLst>
              <a:gd fmla="val 4936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grpSp>
        <p:nvGrpSpPr>
          <p:cNvPr id="564" name="Google Shape;564;p31"/>
          <p:cNvGrpSpPr/>
          <p:nvPr/>
        </p:nvGrpSpPr>
        <p:grpSpPr>
          <a:xfrm>
            <a:off x="4605631" y="2544542"/>
            <a:ext cx="3573103" cy="662939"/>
            <a:chOff x="-1" y="0"/>
            <a:chExt cx="3573102" cy="662938"/>
          </a:xfrm>
        </p:grpSpPr>
        <p:sp>
          <p:nvSpPr>
            <p:cNvPr id="565" name="Google Shape;565;p31"/>
            <p:cNvSpPr txBox="1"/>
            <p:nvPr/>
          </p:nvSpPr>
          <p:spPr>
            <a:xfrm>
              <a:off x="243104" y="0"/>
              <a:ext cx="3329997" cy="6629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45700" spcFirstLastPara="1" rIns="45700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300"/>
                <a:buFont typeface="Play"/>
                <a:buNone/>
              </a:pPr>
              <a:r>
                <a:rPr b="1" i="0" lang="en-US" sz="1300" u="none" cap="none" strike="noStrike">
                  <a:solidFill>
                    <a:srgbClr val="000000"/>
                  </a:solidFill>
                  <a:latin typeface="Play"/>
                  <a:ea typeface="Play"/>
                  <a:cs typeface="Play"/>
                  <a:sym typeface="Play"/>
                </a:rPr>
                <a:t>Прогнозирование последствий:</a:t>
              </a:r>
              <a:r>
                <a:rPr b="0" i="0" lang="en-US" sz="1300" u="none" cap="none" strike="noStrike">
                  <a:solidFill>
                    <a:srgbClr val="000000"/>
                  </a:solidFill>
                  <a:latin typeface="Play"/>
                  <a:ea typeface="Play"/>
                  <a:cs typeface="Play"/>
                  <a:sym typeface="Play"/>
                </a:rPr>
                <a:t> </a:t>
              </a:r>
              <a:br>
                <a:rPr b="0" i="0" lang="en-US" sz="1300" u="none" cap="none" strike="noStrike">
                  <a:solidFill>
                    <a:srgbClr val="000000"/>
                  </a:solidFill>
                  <a:latin typeface="Play"/>
                  <a:ea typeface="Play"/>
                  <a:cs typeface="Play"/>
                  <a:sym typeface="Play"/>
                </a:rPr>
              </a:br>
              <a:r>
                <a:rPr b="0" i="0" lang="en-US" sz="1300" u="none" cap="none" strike="noStrike">
                  <a:solidFill>
                    <a:srgbClr val="000000"/>
                  </a:solidFill>
                  <a:latin typeface="Play"/>
                  <a:ea typeface="Play"/>
                  <a:cs typeface="Play"/>
                  <a:sym typeface="Play"/>
                </a:rPr>
                <a:t>оценка возможных результатов действий и выбор наилучшего варианта.</a:t>
              </a:r>
              <a:endParaRPr/>
            </a:p>
          </p:txBody>
        </p:sp>
        <p:sp>
          <p:nvSpPr>
            <p:cNvPr id="566" name="Google Shape;566;p31"/>
            <p:cNvSpPr/>
            <p:nvPr/>
          </p:nvSpPr>
          <p:spPr>
            <a:xfrm rot="2700000">
              <a:off x="23383" y="86797"/>
              <a:ext cx="112906" cy="112906"/>
            </a:xfrm>
            <a:prstGeom prst="rect">
              <a:avLst/>
            </a:prstGeom>
            <a:solidFill>
              <a:srgbClr val="32C2A7"/>
            </a:solidFill>
            <a:ln>
              <a:noFill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lay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endParaRPr>
            </a:p>
          </p:txBody>
        </p:sp>
      </p:grpSp>
      <p:sp>
        <p:nvSpPr>
          <p:cNvPr id="567" name="Google Shape;567;p31"/>
          <p:cNvSpPr txBox="1"/>
          <p:nvPr/>
        </p:nvSpPr>
        <p:spPr>
          <a:xfrm>
            <a:off x="426010" y="514317"/>
            <a:ext cx="6304728" cy="72895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200"/>
              <a:buFont typeface="Play"/>
              <a:buNone/>
            </a:pPr>
            <a:r>
              <a:rPr b="1" i="0" lang="en-US" sz="2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ПРАКТИЧЕСКОЕ ПРИМЕНЕНИЕ НЕЙРОТЕХНОЛОГИЙ</a:t>
            </a:r>
            <a:endParaRPr/>
          </a:p>
        </p:txBody>
      </p:sp>
      <p:sp>
        <p:nvSpPr>
          <p:cNvPr id="568" name="Google Shape;568;p31"/>
          <p:cNvSpPr/>
          <p:nvPr/>
        </p:nvSpPr>
        <p:spPr>
          <a:xfrm>
            <a:off x="440629" y="1794873"/>
            <a:ext cx="3817153" cy="2572692"/>
          </a:xfrm>
          <a:prstGeom prst="roundRect">
            <a:avLst>
              <a:gd fmla="val 4936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69" name="Google Shape;569;p31"/>
          <p:cNvSpPr txBox="1"/>
          <p:nvPr/>
        </p:nvSpPr>
        <p:spPr>
          <a:xfrm>
            <a:off x="612012" y="1915985"/>
            <a:ext cx="2472135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Автономные функции:</a:t>
            </a:r>
            <a:endParaRPr/>
          </a:p>
        </p:txBody>
      </p:sp>
      <p:sp>
        <p:nvSpPr>
          <p:cNvPr id="570" name="Google Shape;570;p31"/>
          <p:cNvSpPr txBox="1"/>
          <p:nvPr/>
        </p:nvSpPr>
        <p:spPr>
          <a:xfrm>
            <a:off x="888002" y="2290542"/>
            <a:ext cx="3329996" cy="1043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Play"/>
              <a:buNone/>
            </a:pPr>
            <a:r>
              <a:rPr b="1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Регуляция внутренних процессов: </a:t>
            </a: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контроль за функциями, такими как дыхание, сердечный ритм 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 пищеварение, которые происходят </a:t>
            </a:r>
            <a:b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без сознательного контроля.</a:t>
            </a:r>
            <a:endParaRPr/>
          </a:p>
        </p:txBody>
      </p:sp>
      <p:sp>
        <p:nvSpPr>
          <p:cNvPr id="571" name="Google Shape;571;p31"/>
          <p:cNvSpPr/>
          <p:nvPr/>
        </p:nvSpPr>
        <p:spPr>
          <a:xfrm rot="2700000">
            <a:off x="647259" y="2377340"/>
            <a:ext cx="112906" cy="112906"/>
          </a:xfrm>
          <a:prstGeom prst="rect">
            <a:avLst/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72" name="Google Shape;572;p31"/>
          <p:cNvSpPr txBox="1"/>
          <p:nvPr/>
        </p:nvSpPr>
        <p:spPr>
          <a:xfrm>
            <a:off x="4605632" y="1915985"/>
            <a:ext cx="3436468" cy="5448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Планирование и принятие решений:</a:t>
            </a:r>
            <a:endParaRPr/>
          </a:p>
        </p:txBody>
      </p:sp>
      <p:sp>
        <p:nvSpPr>
          <p:cNvPr id="573" name="Google Shape;573;p31"/>
          <p:cNvSpPr/>
          <p:nvPr/>
        </p:nvSpPr>
        <p:spPr>
          <a:xfrm rot="-340278">
            <a:off x="6570349" y="809450"/>
            <a:ext cx="1656557" cy="333638"/>
          </a:xfrm>
          <a:prstGeom prst="rect">
            <a:avLst/>
          </a:prstGeom>
          <a:solidFill>
            <a:srgbClr val="6BEAC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74" name="Google Shape;574;p31"/>
          <p:cNvSpPr txBox="1"/>
          <p:nvPr/>
        </p:nvSpPr>
        <p:spPr>
          <a:xfrm rot="-340278">
            <a:off x="6570906" y="809899"/>
            <a:ext cx="1655443" cy="3327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600"/>
              <a:buFont typeface="Play"/>
              <a:buNone/>
            </a:pPr>
            <a:r>
              <a:rPr b="1" i="0" lang="en-US" sz="16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МАТЕРИАЛ</a:t>
            </a:r>
            <a:endParaRPr/>
          </a:p>
        </p:txBody>
      </p:sp>
      <p:sp>
        <p:nvSpPr>
          <p:cNvPr id="575" name="Google Shape;575;p31"/>
          <p:cNvSpPr/>
          <p:nvPr/>
        </p:nvSpPr>
        <p:spPr>
          <a:xfrm rot="-340200">
            <a:off x="5846277" y="550828"/>
            <a:ext cx="1348196" cy="311735"/>
          </a:xfrm>
          <a:prstGeom prst="rect">
            <a:avLst/>
          </a:prstGeom>
          <a:solidFill>
            <a:srgbClr val="6BEAC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76" name="Google Shape;576;p31"/>
          <p:cNvSpPr txBox="1"/>
          <p:nvPr/>
        </p:nvSpPr>
        <p:spPr>
          <a:xfrm rot="-340454">
            <a:off x="5918929" y="536034"/>
            <a:ext cx="1222791" cy="3385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600"/>
              <a:buFont typeface="Play"/>
              <a:buNone/>
            </a:pPr>
            <a:r>
              <a:rPr b="1" i="0" lang="en-US" sz="16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ИЗУЧИ</a:t>
            </a:r>
            <a:r>
              <a:rPr b="1" lang="en-US" sz="1600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ТЕ</a:t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2" id="581" name="Google Shape;581;p32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582" name="Google Shape;582;p32"/>
          <p:cNvPicPr preferRelativeResize="0"/>
          <p:nvPr>
            <p:ph idx="4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583" name="Google Shape;583;p32"/>
          <p:cNvSpPr txBox="1"/>
          <p:nvPr/>
        </p:nvSpPr>
        <p:spPr>
          <a:xfrm>
            <a:off x="426010" y="514316"/>
            <a:ext cx="6949900" cy="90675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800"/>
              <a:buFont typeface="Play"/>
              <a:buNone/>
            </a:pPr>
            <a:r>
              <a:rPr b="1" i="0" lang="en-US" sz="28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ПРАКТИЧЕСКОЕ ПРИМЕНЕНИЕ НЕЙРОТЕХНОЛОГИЙ</a:t>
            </a:r>
            <a:endParaRPr/>
          </a:p>
        </p:txBody>
      </p:sp>
      <p:sp>
        <p:nvSpPr>
          <p:cNvPr id="584" name="Google Shape;584;p32"/>
          <p:cNvSpPr txBox="1"/>
          <p:nvPr/>
        </p:nvSpPr>
        <p:spPr>
          <a:xfrm>
            <a:off x="453324" y="1485275"/>
            <a:ext cx="61974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Вызовы, которые можно решить с помощью нейротехнологий</a:t>
            </a:r>
            <a:endParaRPr b="1"/>
          </a:p>
        </p:txBody>
      </p:sp>
      <p:sp>
        <p:nvSpPr>
          <p:cNvPr id="585" name="Google Shape;585;p32"/>
          <p:cNvSpPr/>
          <p:nvPr/>
        </p:nvSpPr>
        <p:spPr>
          <a:xfrm>
            <a:off x="501347" y="1955321"/>
            <a:ext cx="2245354" cy="512814"/>
          </a:xfrm>
          <a:prstGeom prst="roundRect">
            <a:avLst>
              <a:gd fmla="val 22857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86" name="Google Shape;586;p32"/>
          <p:cNvSpPr txBox="1"/>
          <p:nvPr/>
        </p:nvSpPr>
        <p:spPr>
          <a:xfrm>
            <a:off x="579666" y="1975508"/>
            <a:ext cx="2122965" cy="472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Лечение неврологических заболеваний</a:t>
            </a:r>
            <a:endParaRPr/>
          </a:p>
        </p:txBody>
      </p:sp>
      <p:sp>
        <p:nvSpPr>
          <p:cNvPr id="587" name="Google Shape;587;p32"/>
          <p:cNvSpPr/>
          <p:nvPr/>
        </p:nvSpPr>
        <p:spPr>
          <a:xfrm>
            <a:off x="501347" y="2749233"/>
            <a:ext cx="2245500" cy="512700"/>
          </a:xfrm>
          <a:prstGeom prst="roundRect">
            <a:avLst>
              <a:gd fmla="val 22857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88" name="Google Shape;588;p32"/>
          <p:cNvSpPr txBox="1"/>
          <p:nvPr/>
        </p:nvSpPr>
        <p:spPr>
          <a:xfrm>
            <a:off x="579666" y="2769419"/>
            <a:ext cx="2088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Восстановление функций после травм</a:t>
            </a:r>
            <a:endParaRPr/>
          </a:p>
        </p:txBody>
      </p:sp>
      <p:sp>
        <p:nvSpPr>
          <p:cNvPr id="589" name="Google Shape;589;p32"/>
          <p:cNvSpPr/>
          <p:nvPr/>
        </p:nvSpPr>
        <p:spPr>
          <a:xfrm>
            <a:off x="501347" y="3522967"/>
            <a:ext cx="2245354" cy="512814"/>
          </a:xfrm>
          <a:prstGeom prst="roundRect">
            <a:avLst>
              <a:gd fmla="val 22857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90" name="Google Shape;590;p32"/>
          <p:cNvSpPr txBox="1"/>
          <p:nvPr/>
        </p:nvSpPr>
        <p:spPr>
          <a:xfrm>
            <a:off x="579666" y="3543154"/>
            <a:ext cx="2088715" cy="472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Улучшение когнитивных функций</a:t>
            </a:r>
            <a:endParaRPr/>
          </a:p>
        </p:txBody>
      </p:sp>
      <p:sp>
        <p:nvSpPr>
          <p:cNvPr id="591" name="Google Shape;591;p32"/>
          <p:cNvSpPr/>
          <p:nvPr/>
        </p:nvSpPr>
        <p:spPr>
          <a:xfrm>
            <a:off x="2961601" y="2637545"/>
            <a:ext cx="5554053" cy="798919"/>
          </a:xfrm>
          <a:prstGeom prst="roundRect">
            <a:avLst>
              <a:gd fmla="val 15897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92" name="Google Shape;592;p32"/>
          <p:cNvSpPr txBox="1"/>
          <p:nvPr/>
        </p:nvSpPr>
        <p:spPr>
          <a:xfrm>
            <a:off x="3131514" y="2686483"/>
            <a:ext cx="5214227" cy="7010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Создание нейропротезов и интерфейсов «мозг-компьютер» для восстановления двигательных функций у людей </a:t>
            </a:r>
            <a:b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с параличом или травмами спинного мозга.</a:t>
            </a:r>
            <a:endParaRPr/>
          </a:p>
        </p:txBody>
      </p:sp>
      <p:sp>
        <p:nvSpPr>
          <p:cNvPr id="593" name="Google Shape;593;p32"/>
          <p:cNvSpPr/>
          <p:nvPr/>
        </p:nvSpPr>
        <p:spPr>
          <a:xfrm>
            <a:off x="2961601" y="1955321"/>
            <a:ext cx="5554053" cy="595719"/>
          </a:xfrm>
          <a:prstGeom prst="roundRect">
            <a:avLst>
              <a:gd fmla="val 21319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94" name="Google Shape;594;p32"/>
          <p:cNvSpPr txBox="1"/>
          <p:nvPr/>
        </p:nvSpPr>
        <p:spPr>
          <a:xfrm>
            <a:off x="3131514" y="2004261"/>
            <a:ext cx="5214227" cy="4978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Разработка методов для лечения болезней, таких как болезнь Альцгеймера, Паркинсона и рассеянный склероз.</a:t>
            </a:r>
            <a:endParaRPr/>
          </a:p>
        </p:txBody>
      </p:sp>
      <p:sp>
        <p:nvSpPr>
          <p:cNvPr id="595" name="Google Shape;595;p32"/>
          <p:cNvSpPr/>
          <p:nvPr/>
        </p:nvSpPr>
        <p:spPr>
          <a:xfrm>
            <a:off x="2961601" y="3522967"/>
            <a:ext cx="5554053" cy="798919"/>
          </a:xfrm>
          <a:prstGeom prst="roundRect">
            <a:avLst>
              <a:gd fmla="val 15897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596" name="Google Shape;596;p32"/>
          <p:cNvSpPr txBox="1"/>
          <p:nvPr/>
        </p:nvSpPr>
        <p:spPr>
          <a:xfrm>
            <a:off x="3131514" y="3571906"/>
            <a:ext cx="5214227" cy="7010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Разработка технологий для улучшения памяти, внимания </a:t>
            </a:r>
            <a:b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 других когнитивных функций, например, с помощью нейростимуляции.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2" id="601" name="Google Shape;601;p33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602" name="Google Shape;602;p33"/>
          <p:cNvPicPr preferRelativeResize="0"/>
          <p:nvPr>
            <p:ph idx="4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603" name="Google Shape;603;p33"/>
          <p:cNvSpPr txBox="1"/>
          <p:nvPr/>
        </p:nvSpPr>
        <p:spPr>
          <a:xfrm>
            <a:off x="426010" y="514316"/>
            <a:ext cx="6949900" cy="90675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800"/>
              <a:buFont typeface="Play"/>
              <a:buNone/>
            </a:pPr>
            <a:r>
              <a:rPr b="1" i="0" lang="en-US" sz="28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ПРАКТИЧЕСКОЕ ПРИМЕНЕНИЕ НЕЙРОТЕХНОЛОГИЙ</a:t>
            </a:r>
            <a:endParaRPr/>
          </a:p>
        </p:txBody>
      </p:sp>
      <p:sp>
        <p:nvSpPr>
          <p:cNvPr id="604" name="Google Shape;604;p33"/>
          <p:cNvSpPr txBox="1"/>
          <p:nvPr/>
        </p:nvSpPr>
        <p:spPr>
          <a:xfrm>
            <a:off x="453325" y="1485275"/>
            <a:ext cx="60552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Вызовы, которые можно решить с помощью нейротехнологий</a:t>
            </a:r>
            <a:endParaRPr b="1"/>
          </a:p>
        </p:txBody>
      </p:sp>
      <p:sp>
        <p:nvSpPr>
          <p:cNvPr id="605" name="Google Shape;605;p33"/>
          <p:cNvSpPr/>
          <p:nvPr/>
        </p:nvSpPr>
        <p:spPr>
          <a:xfrm>
            <a:off x="501347" y="1955321"/>
            <a:ext cx="2245354" cy="512814"/>
          </a:xfrm>
          <a:prstGeom prst="roundRect">
            <a:avLst>
              <a:gd fmla="val 22857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06" name="Google Shape;606;p33"/>
          <p:cNvSpPr txBox="1"/>
          <p:nvPr/>
        </p:nvSpPr>
        <p:spPr>
          <a:xfrm>
            <a:off x="579666" y="1975508"/>
            <a:ext cx="2122965" cy="472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Лечение психических расстройств</a:t>
            </a:r>
            <a:endParaRPr/>
          </a:p>
        </p:txBody>
      </p:sp>
      <p:sp>
        <p:nvSpPr>
          <p:cNvPr id="607" name="Google Shape;607;p33"/>
          <p:cNvSpPr/>
          <p:nvPr/>
        </p:nvSpPr>
        <p:spPr>
          <a:xfrm>
            <a:off x="501347" y="2840745"/>
            <a:ext cx="2245354" cy="512813"/>
          </a:xfrm>
          <a:prstGeom prst="roundRect">
            <a:avLst>
              <a:gd fmla="val 22857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08" name="Google Shape;608;p33"/>
          <p:cNvSpPr txBox="1"/>
          <p:nvPr/>
        </p:nvSpPr>
        <p:spPr>
          <a:xfrm>
            <a:off x="579666" y="2860931"/>
            <a:ext cx="2088715" cy="472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Создание адаптивных интерфейсов</a:t>
            </a:r>
            <a:endParaRPr/>
          </a:p>
        </p:txBody>
      </p:sp>
      <p:sp>
        <p:nvSpPr>
          <p:cNvPr id="609" name="Google Shape;609;p33"/>
          <p:cNvSpPr/>
          <p:nvPr/>
        </p:nvSpPr>
        <p:spPr>
          <a:xfrm>
            <a:off x="501347" y="3726167"/>
            <a:ext cx="2245354" cy="322314"/>
          </a:xfrm>
          <a:prstGeom prst="roundRect">
            <a:avLst>
              <a:gd fmla="val 36366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10" name="Google Shape;610;p33"/>
          <p:cNvSpPr txBox="1"/>
          <p:nvPr/>
        </p:nvSpPr>
        <p:spPr>
          <a:xfrm>
            <a:off x="579666" y="3746354"/>
            <a:ext cx="2088715" cy="281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Обучение и тренировка</a:t>
            </a:r>
            <a:endParaRPr/>
          </a:p>
        </p:txBody>
      </p:sp>
      <p:sp>
        <p:nvSpPr>
          <p:cNvPr id="611" name="Google Shape;611;p33"/>
          <p:cNvSpPr/>
          <p:nvPr/>
        </p:nvSpPr>
        <p:spPr>
          <a:xfrm>
            <a:off x="2961601" y="2840745"/>
            <a:ext cx="5554053" cy="798919"/>
          </a:xfrm>
          <a:prstGeom prst="roundRect">
            <a:avLst>
              <a:gd fmla="val 15897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12" name="Google Shape;612;p33"/>
          <p:cNvSpPr txBox="1"/>
          <p:nvPr/>
        </p:nvSpPr>
        <p:spPr>
          <a:xfrm>
            <a:off x="3131514" y="2889683"/>
            <a:ext cx="5214228" cy="7010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Разработка интерфейсов, которые адаптируются </a:t>
            </a:r>
            <a:b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 нейропсихологическим состояниям пользователя, улучшая взаимодействие с технологиями.</a:t>
            </a:r>
            <a:endParaRPr/>
          </a:p>
        </p:txBody>
      </p:sp>
      <p:sp>
        <p:nvSpPr>
          <p:cNvPr id="613" name="Google Shape;613;p33"/>
          <p:cNvSpPr/>
          <p:nvPr/>
        </p:nvSpPr>
        <p:spPr>
          <a:xfrm>
            <a:off x="2961601" y="1955321"/>
            <a:ext cx="5554053" cy="798919"/>
          </a:xfrm>
          <a:prstGeom prst="roundRect">
            <a:avLst>
              <a:gd fmla="val 15897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14" name="Google Shape;614;p33"/>
          <p:cNvSpPr txBox="1"/>
          <p:nvPr/>
        </p:nvSpPr>
        <p:spPr>
          <a:xfrm>
            <a:off x="3131514" y="2004261"/>
            <a:ext cx="5214228" cy="7010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Использование нейротехнологий для диагностики </a:t>
            </a:r>
            <a:b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 лечения депрессии, тревожных расстройств и других психических заболеваний.</a:t>
            </a:r>
            <a:endParaRPr/>
          </a:p>
        </p:txBody>
      </p:sp>
      <p:sp>
        <p:nvSpPr>
          <p:cNvPr id="615" name="Google Shape;615;p33"/>
          <p:cNvSpPr/>
          <p:nvPr/>
        </p:nvSpPr>
        <p:spPr>
          <a:xfrm>
            <a:off x="2961601" y="3726167"/>
            <a:ext cx="5554053" cy="798919"/>
          </a:xfrm>
          <a:prstGeom prst="roundRect">
            <a:avLst>
              <a:gd fmla="val 15897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16" name="Google Shape;616;p33"/>
          <p:cNvSpPr txBox="1"/>
          <p:nvPr/>
        </p:nvSpPr>
        <p:spPr>
          <a:xfrm>
            <a:off x="3131514" y="3775105"/>
            <a:ext cx="5214228" cy="7010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Play"/>
              <a:buNone/>
            </a:pPr>
            <a:r>
              <a:rPr b="0" i="0" lang="en-US" sz="1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Использование нейротехнологий для создания персонализированных программ обучения, которые учитывают индивидуальные особенности мозга.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0" name="Shape 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2" id="621" name="Google Shape;621;p34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622" name="Google Shape;622;p34"/>
          <p:cNvPicPr preferRelativeResize="0"/>
          <p:nvPr>
            <p:ph idx="4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623" name="Google Shape;623;p34"/>
          <p:cNvSpPr txBox="1"/>
          <p:nvPr/>
        </p:nvSpPr>
        <p:spPr>
          <a:xfrm>
            <a:off x="426010" y="514316"/>
            <a:ext cx="6949900" cy="90675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800"/>
              <a:buFont typeface="Play"/>
              <a:buNone/>
            </a:pPr>
            <a:r>
              <a:rPr b="1" i="0" lang="en-US" sz="28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ПРАКТИЧЕСКОЕ ПРИМЕНЕНИЕ НЕЙРОТЕХНОЛОГИЙ</a:t>
            </a:r>
            <a:endParaRPr/>
          </a:p>
        </p:txBody>
      </p:sp>
      <p:sp>
        <p:nvSpPr>
          <p:cNvPr id="624" name="Google Shape;624;p34"/>
          <p:cNvSpPr/>
          <p:nvPr/>
        </p:nvSpPr>
        <p:spPr>
          <a:xfrm>
            <a:off x="501347" y="1955321"/>
            <a:ext cx="2245354" cy="512814"/>
          </a:xfrm>
          <a:prstGeom prst="roundRect">
            <a:avLst>
              <a:gd fmla="val 22857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25" name="Google Shape;625;p34"/>
          <p:cNvSpPr txBox="1"/>
          <p:nvPr/>
        </p:nvSpPr>
        <p:spPr>
          <a:xfrm>
            <a:off x="579666" y="1975508"/>
            <a:ext cx="2122965" cy="4216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100"/>
              <a:buFont typeface="Play"/>
              <a:buNone/>
            </a:pPr>
            <a:r>
              <a:rPr b="0" i="0" lang="en-US" sz="11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Мониторинг </a:t>
            </a:r>
            <a:br>
              <a:rPr b="0" i="0" lang="en-US" sz="11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1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состояния здоровья</a:t>
            </a:r>
            <a:endParaRPr/>
          </a:p>
        </p:txBody>
      </p:sp>
      <p:sp>
        <p:nvSpPr>
          <p:cNvPr id="626" name="Google Shape;626;p34"/>
          <p:cNvSpPr/>
          <p:nvPr/>
        </p:nvSpPr>
        <p:spPr>
          <a:xfrm>
            <a:off x="501347" y="2840745"/>
            <a:ext cx="2245354" cy="512813"/>
          </a:xfrm>
          <a:prstGeom prst="roundRect">
            <a:avLst>
              <a:gd fmla="val 22857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27" name="Google Shape;627;p34"/>
          <p:cNvSpPr txBox="1"/>
          <p:nvPr/>
        </p:nvSpPr>
        <p:spPr>
          <a:xfrm>
            <a:off x="579666" y="2860931"/>
            <a:ext cx="2122965" cy="4216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100"/>
              <a:buFont typeface="Play"/>
              <a:buNone/>
            </a:pPr>
            <a:r>
              <a:rPr b="0" i="0" lang="en-US" sz="11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Улучшение взаимодействия человека и машины</a:t>
            </a:r>
            <a:endParaRPr/>
          </a:p>
        </p:txBody>
      </p:sp>
      <p:sp>
        <p:nvSpPr>
          <p:cNvPr id="628" name="Google Shape;628;p34"/>
          <p:cNvSpPr/>
          <p:nvPr/>
        </p:nvSpPr>
        <p:spPr>
          <a:xfrm>
            <a:off x="501347" y="3510267"/>
            <a:ext cx="2245354" cy="309614"/>
          </a:xfrm>
          <a:prstGeom prst="roundRect">
            <a:avLst>
              <a:gd fmla="val 37858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29" name="Google Shape;629;p34"/>
          <p:cNvSpPr txBox="1"/>
          <p:nvPr/>
        </p:nvSpPr>
        <p:spPr>
          <a:xfrm>
            <a:off x="579666" y="3530454"/>
            <a:ext cx="2088715" cy="256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100"/>
              <a:buFont typeface="Play"/>
              <a:buNone/>
            </a:pPr>
            <a:r>
              <a:rPr b="0" i="0" lang="en-US" sz="11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Кибербезопасность</a:t>
            </a:r>
            <a:endParaRPr/>
          </a:p>
        </p:txBody>
      </p:sp>
      <p:sp>
        <p:nvSpPr>
          <p:cNvPr id="630" name="Google Shape;630;p34"/>
          <p:cNvSpPr/>
          <p:nvPr/>
        </p:nvSpPr>
        <p:spPr>
          <a:xfrm>
            <a:off x="2961601" y="2840745"/>
            <a:ext cx="5554053" cy="595719"/>
          </a:xfrm>
          <a:prstGeom prst="roundRect">
            <a:avLst>
              <a:gd fmla="val 21319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31" name="Google Shape;631;p34"/>
          <p:cNvSpPr txBox="1"/>
          <p:nvPr/>
        </p:nvSpPr>
        <p:spPr>
          <a:xfrm>
            <a:off x="3131514" y="2889683"/>
            <a:ext cx="5214228" cy="472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Создание более интуитивных и эффективных интерфейсов </a:t>
            </a:r>
            <a:b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для управления устройствами с помощью мыслей.</a:t>
            </a:r>
            <a:endParaRPr/>
          </a:p>
        </p:txBody>
      </p:sp>
      <p:sp>
        <p:nvSpPr>
          <p:cNvPr id="632" name="Google Shape;632;p34"/>
          <p:cNvSpPr/>
          <p:nvPr/>
        </p:nvSpPr>
        <p:spPr>
          <a:xfrm>
            <a:off x="2961601" y="1955321"/>
            <a:ext cx="5554053" cy="798919"/>
          </a:xfrm>
          <a:prstGeom prst="roundRect">
            <a:avLst>
              <a:gd fmla="val 15897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33" name="Google Shape;633;p34"/>
          <p:cNvSpPr txBox="1"/>
          <p:nvPr/>
        </p:nvSpPr>
        <p:spPr>
          <a:xfrm>
            <a:off x="3131514" y="2004262"/>
            <a:ext cx="4580596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Разработка носимых устройств для мониторинга нейрофизиологических показателей, таких как уровень стресса или качество сна.</a:t>
            </a:r>
            <a:endParaRPr/>
          </a:p>
        </p:txBody>
      </p:sp>
      <p:sp>
        <p:nvSpPr>
          <p:cNvPr id="634" name="Google Shape;634;p34"/>
          <p:cNvSpPr/>
          <p:nvPr/>
        </p:nvSpPr>
        <p:spPr>
          <a:xfrm>
            <a:off x="2961601" y="3510267"/>
            <a:ext cx="5554053" cy="695270"/>
          </a:xfrm>
          <a:prstGeom prst="roundRect">
            <a:avLst>
              <a:gd fmla="val 20546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35" name="Google Shape;635;p34"/>
          <p:cNvSpPr txBox="1"/>
          <p:nvPr/>
        </p:nvSpPr>
        <p:spPr>
          <a:xfrm>
            <a:off x="3131514" y="3559205"/>
            <a:ext cx="5786709" cy="662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Разработка технологий для защиты нейроинтерфейсов </a:t>
            </a:r>
            <a:b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 предотвращения несанкционированного доступа </a:t>
            </a:r>
            <a:b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2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к нейронным данным.</a:t>
            </a:r>
            <a:endParaRPr/>
          </a:p>
        </p:txBody>
      </p:sp>
      <p:sp>
        <p:nvSpPr>
          <p:cNvPr id="636" name="Google Shape;636;p34"/>
          <p:cNvSpPr txBox="1"/>
          <p:nvPr/>
        </p:nvSpPr>
        <p:spPr>
          <a:xfrm>
            <a:off x="453325" y="1485275"/>
            <a:ext cx="60552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Play"/>
              <a:buNone/>
            </a:pPr>
            <a:r>
              <a:rPr b="1" i="0" lang="en-US" sz="15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Вызовы, которые можно решить с помощью нейротехнологий</a:t>
            </a:r>
            <a:endParaRPr b="1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641" name="Google Shape;641;p3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642" name="Google Shape;642;p35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643" name="Google Shape;643;p35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644" name="Google Shape;644;p35"/>
          <p:cNvSpPr txBox="1"/>
          <p:nvPr/>
        </p:nvSpPr>
        <p:spPr>
          <a:xfrm>
            <a:off x="426010" y="514316"/>
            <a:ext cx="6949900" cy="90675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800"/>
              <a:buFont typeface="Play"/>
              <a:buNone/>
            </a:pPr>
            <a:r>
              <a:rPr b="1" i="0" lang="en-US" sz="28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ПРАКТИЧЕСКОЕ ПРИМЕНЕНИЕ НЕЙРОТЕХНОЛОГИЙ</a:t>
            </a:r>
            <a:endParaRPr/>
          </a:p>
        </p:txBody>
      </p:sp>
      <p:sp>
        <p:nvSpPr>
          <p:cNvPr id="645" name="Google Shape;645;p35"/>
          <p:cNvSpPr/>
          <p:nvPr/>
        </p:nvSpPr>
        <p:spPr>
          <a:xfrm>
            <a:off x="594359" y="1676962"/>
            <a:ext cx="5740632" cy="885193"/>
          </a:xfrm>
          <a:prstGeom prst="roundRect">
            <a:avLst>
              <a:gd fmla="val 14768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46" name="Google Shape;646;p35"/>
          <p:cNvSpPr/>
          <p:nvPr/>
        </p:nvSpPr>
        <p:spPr>
          <a:xfrm>
            <a:off x="468513" y="1562208"/>
            <a:ext cx="5739390" cy="885193"/>
          </a:xfrm>
          <a:prstGeom prst="roundRect">
            <a:avLst>
              <a:gd fmla="val 14768" name="adj"/>
            </a:avLst>
          </a:prstGeom>
          <a:solidFill>
            <a:srgbClr val="32C2A7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47" name="Google Shape;647;p35"/>
          <p:cNvSpPr txBox="1"/>
          <p:nvPr/>
        </p:nvSpPr>
        <p:spPr>
          <a:xfrm>
            <a:off x="639900" y="1699725"/>
            <a:ext cx="5568000" cy="5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На основе функций мозга </a:t>
            </a:r>
            <a:r>
              <a:rPr b="1" i="0" lang="en-US" sz="15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разработайте нейротехнологию</a:t>
            </a:r>
            <a:r>
              <a:rPr b="0" i="0" lang="en-US" sz="15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, которая позволит решить одну из представленных задач</a:t>
            </a:r>
            <a:endParaRPr/>
          </a:p>
        </p:txBody>
      </p:sp>
      <p:sp>
        <p:nvSpPr>
          <p:cNvPr id="648" name="Google Shape;648;p35"/>
          <p:cNvSpPr/>
          <p:nvPr/>
        </p:nvSpPr>
        <p:spPr>
          <a:xfrm>
            <a:off x="560975" y="2754095"/>
            <a:ext cx="2245355" cy="512815"/>
          </a:xfrm>
          <a:prstGeom prst="roundRect">
            <a:avLst>
              <a:gd fmla="val 22857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49" name="Google Shape;649;p35"/>
          <p:cNvSpPr txBox="1"/>
          <p:nvPr/>
        </p:nvSpPr>
        <p:spPr>
          <a:xfrm>
            <a:off x="639294" y="2761188"/>
            <a:ext cx="2088715" cy="472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Лечение неврологических заболеваний</a:t>
            </a:r>
            <a:endParaRPr/>
          </a:p>
        </p:txBody>
      </p:sp>
      <p:sp>
        <p:nvSpPr>
          <p:cNvPr id="650" name="Google Shape;650;p35"/>
          <p:cNvSpPr/>
          <p:nvPr/>
        </p:nvSpPr>
        <p:spPr>
          <a:xfrm>
            <a:off x="560975" y="3392546"/>
            <a:ext cx="2245355" cy="512814"/>
          </a:xfrm>
          <a:prstGeom prst="roundRect">
            <a:avLst>
              <a:gd fmla="val 22857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51" name="Google Shape;651;p35"/>
          <p:cNvSpPr txBox="1"/>
          <p:nvPr/>
        </p:nvSpPr>
        <p:spPr>
          <a:xfrm>
            <a:off x="639294" y="3399639"/>
            <a:ext cx="2088715" cy="472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Восстановление функций после травм</a:t>
            </a:r>
            <a:endParaRPr/>
          </a:p>
        </p:txBody>
      </p:sp>
      <p:sp>
        <p:nvSpPr>
          <p:cNvPr id="652" name="Google Shape;652;p35"/>
          <p:cNvSpPr/>
          <p:nvPr/>
        </p:nvSpPr>
        <p:spPr>
          <a:xfrm>
            <a:off x="560975" y="4030995"/>
            <a:ext cx="2245355" cy="335332"/>
          </a:xfrm>
          <a:prstGeom prst="roundRect">
            <a:avLst>
              <a:gd fmla="val 34954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53" name="Google Shape;653;p35"/>
          <p:cNvSpPr txBox="1"/>
          <p:nvPr/>
        </p:nvSpPr>
        <p:spPr>
          <a:xfrm>
            <a:off x="639294" y="4032289"/>
            <a:ext cx="2088715" cy="281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Кибербезопасность</a:t>
            </a:r>
            <a:endParaRPr/>
          </a:p>
        </p:txBody>
      </p:sp>
      <p:sp>
        <p:nvSpPr>
          <p:cNvPr id="654" name="Google Shape;654;p35"/>
          <p:cNvSpPr/>
          <p:nvPr/>
        </p:nvSpPr>
        <p:spPr>
          <a:xfrm>
            <a:off x="2986675" y="2755089"/>
            <a:ext cx="2245355" cy="512815"/>
          </a:xfrm>
          <a:prstGeom prst="roundRect">
            <a:avLst>
              <a:gd fmla="val 22857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55" name="Google Shape;655;p35"/>
          <p:cNvSpPr txBox="1"/>
          <p:nvPr/>
        </p:nvSpPr>
        <p:spPr>
          <a:xfrm>
            <a:off x="3064993" y="2752755"/>
            <a:ext cx="2088716" cy="472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Улучшение когнитивных функций</a:t>
            </a:r>
            <a:endParaRPr/>
          </a:p>
        </p:txBody>
      </p:sp>
      <p:sp>
        <p:nvSpPr>
          <p:cNvPr id="656" name="Google Shape;656;p35"/>
          <p:cNvSpPr/>
          <p:nvPr/>
        </p:nvSpPr>
        <p:spPr>
          <a:xfrm>
            <a:off x="2986675" y="3393540"/>
            <a:ext cx="2245355" cy="512815"/>
          </a:xfrm>
          <a:prstGeom prst="roundRect">
            <a:avLst>
              <a:gd fmla="val 22857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57" name="Google Shape;657;p35"/>
          <p:cNvSpPr txBox="1"/>
          <p:nvPr/>
        </p:nvSpPr>
        <p:spPr>
          <a:xfrm>
            <a:off x="3064993" y="3400633"/>
            <a:ext cx="2088716" cy="472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Создание адаптивных интерфейсов</a:t>
            </a:r>
            <a:endParaRPr/>
          </a:p>
        </p:txBody>
      </p:sp>
      <p:sp>
        <p:nvSpPr>
          <p:cNvPr id="658" name="Google Shape;658;p35"/>
          <p:cNvSpPr/>
          <p:nvPr/>
        </p:nvSpPr>
        <p:spPr>
          <a:xfrm>
            <a:off x="2986675" y="4030995"/>
            <a:ext cx="2245355" cy="512815"/>
          </a:xfrm>
          <a:prstGeom prst="roundRect">
            <a:avLst>
              <a:gd fmla="val 22857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59" name="Google Shape;659;p35"/>
          <p:cNvSpPr txBox="1"/>
          <p:nvPr/>
        </p:nvSpPr>
        <p:spPr>
          <a:xfrm>
            <a:off x="3064993" y="4038089"/>
            <a:ext cx="2088716" cy="472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Мониторинг состояния здоровья</a:t>
            </a:r>
            <a:endParaRPr/>
          </a:p>
        </p:txBody>
      </p:sp>
      <p:sp>
        <p:nvSpPr>
          <p:cNvPr id="660" name="Google Shape;660;p35"/>
          <p:cNvSpPr/>
          <p:nvPr/>
        </p:nvSpPr>
        <p:spPr>
          <a:xfrm>
            <a:off x="5412375" y="2754095"/>
            <a:ext cx="2245355" cy="512815"/>
          </a:xfrm>
          <a:prstGeom prst="roundRect">
            <a:avLst>
              <a:gd fmla="val 22857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61" name="Google Shape;661;p35"/>
          <p:cNvSpPr txBox="1"/>
          <p:nvPr/>
        </p:nvSpPr>
        <p:spPr>
          <a:xfrm>
            <a:off x="5490693" y="2751760"/>
            <a:ext cx="2088716" cy="472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Лечение психических расстройств</a:t>
            </a:r>
            <a:endParaRPr/>
          </a:p>
        </p:txBody>
      </p:sp>
      <p:sp>
        <p:nvSpPr>
          <p:cNvPr id="662" name="Google Shape;662;p35"/>
          <p:cNvSpPr/>
          <p:nvPr/>
        </p:nvSpPr>
        <p:spPr>
          <a:xfrm>
            <a:off x="5412375" y="3392546"/>
            <a:ext cx="2245355" cy="512814"/>
          </a:xfrm>
          <a:prstGeom prst="roundRect">
            <a:avLst>
              <a:gd fmla="val 22857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63" name="Google Shape;663;p35"/>
          <p:cNvSpPr txBox="1"/>
          <p:nvPr/>
        </p:nvSpPr>
        <p:spPr>
          <a:xfrm>
            <a:off x="5457157" y="3399639"/>
            <a:ext cx="2155788" cy="472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Улучшение взаимодействия </a:t>
            </a:r>
            <a:br>
              <a:rPr b="0" i="0" lang="en-US" sz="1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человека и машины</a:t>
            </a:r>
            <a:endParaRPr/>
          </a:p>
        </p:txBody>
      </p:sp>
      <p:sp>
        <p:nvSpPr>
          <p:cNvPr id="664" name="Google Shape;664;p35"/>
          <p:cNvSpPr/>
          <p:nvPr/>
        </p:nvSpPr>
        <p:spPr>
          <a:xfrm>
            <a:off x="5412375" y="4030995"/>
            <a:ext cx="2245355" cy="335332"/>
          </a:xfrm>
          <a:prstGeom prst="roundRect">
            <a:avLst>
              <a:gd fmla="val 34954" name="adj"/>
            </a:avLst>
          </a:prstGeom>
          <a:noFill/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65" name="Google Shape;665;p35"/>
          <p:cNvSpPr txBox="1"/>
          <p:nvPr/>
        </p:nvSpPr>
        <p:spPr>
          <a:xfrm>
            <a:off x="5490693" y="4050789"/>
            <a:ext cx="2088716" cy="2819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1200"/>
              <a:buFont typeface="Play"/>
              <a:buNone/>
            </a:pPr>
            <a:r>
              <a:rPr b="0" i="0" lang="en-US" sz="12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Обучение и тренировка</a:t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9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2" id="670" name="Google Shape;670;p36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671" name="Google Shape;671;p36"/>
          <p:cNvPicPr preferRelativeResize="0"/>
          <p:nvPr>
            <p:ph idx="4" type="pic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672" name="Google Shape;672;p36"/>
          <p:cNvSpPr txBox="1"/>
          <p:nvPr/>
        </p:nvSpPr>
        <p:spPr>
          <a:xfrm>
            <a:off x="426010" y="514317"/>
            <a:ext cx="6949900" cy="48765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800"/>
              <a:buFont typeface="Play"/>
              <a:buNone/>
            </a:pPr>
            <a:r>
              <a:rPr b="1" i="0" lang="en-US" sz="28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ПРЕЗЕНТАЦИЯ РЕШЕНИЙ</a:t>
            </a:r>
            <a:endParaRPr/>
          </a:p>
        </p:txBody>
      </p:sp>
      <p:sp>
        <p:nvSpPr>
          <p:cNvPr id="673" name="Google Shape;673;p36"/>
          <p:cNvSpPr/>
          <p:nvPr/>
        </p:nvSpPr>
        <p:spPr>
          <a:xfrm>
            <a:off x="463540" y="1285404"/>
            <a:ext cx="3246438" cy="2742439"/>
          </a:xfrm>
          <a:prstGeom prst="roundRect">
            <a:avLst>
              <a:gd fmla="val 4700" name="adj"/>
            </a:avLst>
          </a:prstGeom>
          <a:solidFill>
            <a:srgbClr val="32C2A7"/>
          </a:solidFill>
          <a:ln cap="flat" cmpd="sng" w="25400">
            <a:solidFill>
              <a:srgbClr val="31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74" name="Google Shape;674;p36"/>
          <p:cNvSpPr txBox="1"/>
          <p:nvPr/>
        </p:nvSpPr>
        <p:spPr>
          <a:xfrm>
            <a:off x="634923" y="1406516"/>
            <a:ext cx="2308515" cy="5448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Необходимо ответить на вопросы:</a:t>
            </a:r>
            <a:endParaRPr/>
          </a:p>
        </p:txBody>
      </p:sp>
      <p:sp>
        <p:nvSpPr>
          <p:cNvPr id="675" name="Google Shape;675;p36"/>
          <p:cNvSpPr txBox="1"/>
          <p:nvPr/>
        </p:nvSpPr>
        <p:spPr>
          <a:xfrm>
            <a:off x="860291" y="1996973"/>
            <a:ext cx="2788484" cy="180594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FFFDF9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Какой вызов перед вами стоял?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FFFDF9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С помощью каких технологий </a:t>
            </a:r>
            <a:br>
              <a:rPr b="0" i="0" lang="en-US" sz="13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вы его решили?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FFFDF9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Какие профессии помогут </a:t>
            </a:r>
            <a:br>
              <a:rPr b="0" i="0" lang="en-US" sz="13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3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в решении этого вызова?</a:t>
            </a:r>
            <a:endParaRPr/>
          </a:p>
          <a:p>
            <a:pPr indent="0" lvl="0" marL="0" marR="0" rtl="0" algn="l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rgbClr val="FFFDF9"/>
              </a:buClr>
              <a:buSzPts val="1300"/>
              <a:buFont typeface="Play"/>
              <a:buNone/>
            </a:pPr>
            <a:r>
              <a:rPr b="0" i="0" lang="en-US" sz="1300" u="none" cap="none" strike="noStrike">
                <a:solidFill>
                  <a:srgbClr val="FFFDF9"/>
                </a:solidFill>
                <a:latin typeface="Play"/>
                <a:ea typeface="Play"/>
                <a:cs typeface="Play"/>
                <a:sym typeface="Play"/>
              </a:rPr>
              <a:t>Чему следует обучиться, чтобы овладеть этой профессией?</a:t>
            </a:r>
            <a:endParaRPr/>
          </a:p>
        </p:txBody>
      </p:sp>
      <p:sp>
        <p:nvSpPr>
          <p:cNvPr id="676" name="Google Shape;676;p36"/>
          <p:cNvSpPr/>
          <p:nvPr/>
        </p:nvSpPr>
        <p:spPr>
          <a:xfrm rot="2700000">
            <a:off x="663738" y="2083771"/>
            <a:ext cx="112907" cy="112906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0730" y="870"/>
                </a:lnTo>
                <a:lnTo>
                  <a:pt x="21600" y="21600"/>
                </a:lnTo>
                <a:lnTo>
                  <a:pt x="870" y="20730"/>
                </a:lnTo>
                <a:close/>
              </a:path>
            </a:pathLst>
          </a:custGeom>
          <a:solidFill>
            <a:srgbClr val="1C4F5F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77" name="Google Shape;677;p36"/>
          <p:cNvSpPr/>
          <p:nvPr/>
        </p:nvSpPr>
        <p:spPr>
          <a:xfrm rot="2700000">
            <a:off x="663738" y="2414110"/>
            <a:ext cx="112907" cy="112906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0730" y="870"/>
                </a:lnTo>
                <a:lnTo>
                  <a:pt x="21600" y="21600"/>
                </a:lnTo>
                <a:lnTo>
                  <a:pt x="870" y="20730"/>
                </a:lnTo>
                <a:close/>
              </a:path>
            </a:pathLst>
          </a:custGeom>
          <a:solidFill>
            <a:srgbClr val="1C4F5F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78" name="Google Shape;678;p36"/>
          <p:cNvSpPr/>
          <p:nvPr/>
        </p:nvSpPr>
        <p:spPr>
          <a:xfrm rot="2700000">
            <a:off x="663738" y="2926458"/>
            <a:ext cx="112907" cy="112906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0730" y="870"/>
                </a:lnTo>
                <a:lnTo>
                  <a:pt x="21600" y="21600"/>
                </a:lnTo>
                <a:lnTo>
                  <a:pt x="870" y="20730"/>
                </a:lnTo>
                <a:close/>
              </a:path>
            </a:pathLst>
          </a:custGeom>
          <a:solidFill>
            <a:srgbClr val="1C4F5F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79" name="Google Shape;679;p36"/>
          <p:cNvSpPr/>
          <p:nvPr/>
        </p:nvSpPr>
        <p:spPr>
          <a:xfrm rot="2700000">
            <a:off x="663738" y="3466360"/>
            <a:ext cx="112907" cy="112906"/>
          </a:xfrm>
          <a:custGeom>
            <a:rect b="b" l="l" r="r" t="t"/>
            <a:pathLst>
              <a:path extrusionOk="0" h="21600" w="21600">
                <a:moveTo>
                  <a:pt x="0" y="0"/>
                </a:moveTo>
                <a:lnTo>
                  <a:pt x="20730" y="870"/>
                </a:lnTo>
                <a:lnTo>
                  <a:pt x="21600" y="21600"/>
                </a:lnTo>
                <a:lnTo>
                  <a:pt x="870" y="20730"/>
                </a:lnTo>
                <a:close/>
              </a:path>
            </a:pathLst>
          </a:custGeom>
          <a:solidFill>
            <a:srgbClr val="1C4F5F"/>
          </a:solidFill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80" name="Google Shape;680;p36"/>
          <p:cNvSpPr/>
          <p:nvPr/>
        </p:nvSpPr>
        <p:spPr>
          <a:xfrm>
            <a:off x="3927330" y="1285404"/>
            <a:ext cx="4820957" cy="2910582"/>
          </a:xfrm>
          <a:prstGeom prst="roundRect">
            <a:avLst>
              <a:gd fmla="val 4404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681" name="Google Shape;681;p36"/>
          <p:cNvSpPr txBox="1"/>
          <p:nvPr/>
        </p:nvSpPr>
        <p:spPr>
          <a:xfrm>
            <a:off x="4064647" y="1406516"/>
            <a:ext cx="3474389" cy="307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62BFA8"/>
              </a:buClr>
              <a:buSzPts val="1500"/>
              <a:buFont typeface="Play"/>
              <a:buNone/>
            </a:pPr>
            <a:r>
              <a:rPr b="0" i="0" lang="en-US" sz="1500" u="none" cap="none" strike="noStrike">
                <a:solidFill>
                  <a:srgbClr val="62BFA8"/>
                </a:solidFill>
                <a:latin typeface="Play"/>
                <a:ea typeface="Play"/>
                <a:cs typeface="Play"/>
                <a:sym typeface="Play"/>
              </a:rPr>
              <a:t>Примеры профессий</a:t>
            </a:r>
            <a:endParaRPr/>
          </a:p>
        </p:txBody>
      </p:sp>
      <p:sp>
        <p:nvSpPr>
          <p:cNvPr id="682" name="Google Shape;682;p36"/>
          <p:cNvSpPr txBox="1"/>
          <p:nvPr/>
        </p:nvSpPr>
        <p:spPr>
          <a:xfrm>
            <a:off x="4064647" y="1781074"/>
            <a:ext cx="4643518" cy="22250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Play"/>
              <a:buNone/>
            </a:pPr>
            <a:r>
              <a:rPr b="1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Биоинформатик. </a:t>
            </a:r>
            <a:r>
              <a:rPr b="0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Применяет компьютерные науки и статистику для анализа биологических данных, таких как геномные последовательности.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Play"/>
              <a:buNone/>
            </a:pPr>
            <a:r>
              <a:rPr b="1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Нейробиолог. </a:t>
            </a:r>
            <a:r>
              <a:rPr b="0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Изучает нервную систему и разрабатывает технологии </a:t>
            </a:r>
            <a:br>
              <a:rPr b="0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для диагностики и лечения неврологических заболеваний.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Play"/>
              <a:buNone/>
            </a:pPr>
            <a:r>
              <a:rPr b="1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Биотехнолог.</a:t>
            </a:r>
            <a:r>
              <a:rPr b="0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Использует живые организмы или их компоненты </a:t>
            </a:r>
            <a:br>
              <a:rPr b="0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для разработки новых продуктов и технологий в различных областях, включая медицину, сельское хозяйство и промышленность.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Play"/>
              <a:buNone/>
            </a:pPr>
            <a:r>
              <a:rPr b="1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Фармацевтический разработчик. </a:t>
            </a:r>
            <a:r>
              <a:rPr b="0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Работает над созданием новых лекарств, сочетая знания в области биологии, химии и технологий.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Play"/>
              <a:buNone/>
            </a:pPr>
            <a:r>
              <a:rPr b="1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Синтетический биолог.</a:t>
            </a:r>
            <a:r>
              <a:rPr b="0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 Использует инженерные принципы </a:t>
            </a:r>
            <a:br>
              <a:rPr b="0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для создания новых биологических частей, устройств и систем, </a:t>
            </a:r>
            <a:br>
              <a:rPr b="0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а также для модификации существующих организмов</a:t>
            </a:r>
            <a:r>
              <a:rPr b="1" i="0" lang="en-US" sz="1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.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6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1" id="687" name="Google Shape;687;p3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40016" y="3717032"/>
            <a:ext cx="2803986" cy="1577244"/>
          </a:xfrm>
          <a:prstGeom prst="rect">
            <a:avLst/>
          </a:prstGeom>
          <a:noFill/>
          <a:ln>
            <a:noFill/>
          </a:ln>
        </p:spPr>
      </p:pic>
      <p:sp>
        <p:nvSpPr>
          <p:cNvPr id="688" name="Google Shape;688;p37"/>
          <p:cNvSpPr txBox="1"/>
          <p:nvPr/>
        </p:nvSpPr>
        <p:spPr>
          <a:xfrm>
            <a:off x="541521" y="1755221"/>
            <a:ext cx="6757500" cy="22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Play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ИЗУЧЕНИЕ МОЗГА ВДОХНОВИЛО</a:t>
            </a:r>
            <a:endParaRPr b="1" sz="2800">
              <a:solidFill>
                <a:srgbClr val="FFFFFF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Play"/>
              <a:buNone/>
            </a:pPr>
            <a:r>
              <a:rPr b="1" i="0" lang="en-US" sz="28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НА СОЗДАНИЕ ТЕХНОЛОГИЙ, СПОСОБНЫХ РЕШАТЬ ЗАДАЧИ, КОТОРЫЕ РАНЬШЕ КАЗАЛИСЬ НЕВОЗМОЖНЫМИ</a:t>
            </a:r>
            <a:endParaRPr/>
          </a:p>
        </p:txBody>
      </p:sp>
      <p:pic>
        <p:nvPicPr>
          <p:cNvPr descr="Рисунок 4" id="689" name="Google Shape;689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-5400000">
            <a:off x="6922500" y="76778"/>
            <a:ext cx="1308485" cy="2048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127" name="Google Shape;127;p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128" name="Google Shape;128;p4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129" name="Google Shape;129;p4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4"/>
          <p:cNvSpPr txBox="1"/>
          <p:nvPr/>
        </p:nvSpPr>
        <p:spPr>
          <a:xfrm>
            <a:off x="636184" y="500205"/>
            <a:ext cx="3218331" cy="434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300"/>
              <a:buFont typeface="Play"/>
              <a:buNone/>
            </a:pPr>
            <a:r>
              <a:rPr b="1" i="0" lang="en-US" sz="23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ВОПРОС 1</a:t>
            </a:r>
            <a:endParaRPr/>
          </a:p>
        </p:txBody>
      </p:sp>
      <p:sp>
        <p:nvSpPr>
          <p:cNvPr id="131" name="Google Shape;131;p4"/>
          <p:cNvSpPr/>
          <p:nvPr/>
        </p:nvSpPr>
        <p:spPr>
          <a:xfrm>
            <a:off x="665739" y="1161191"/>
            <a:ext cx="3362422" cy="1245555"/>
          </a:xfrm>
          <a:prstGeom prst="roundRect">
            <a:avLst>
              <a:gd fmla="val 13489" name="adj"/>
            </a:avLst>
          </a:prstGeom>
          <a:solidFill>
            <a:srgbClr val="32C2A7"/>
          </a:solidFill>
          <a:ln cap="flat" cmpd="sng" w="25400">
            <a:solidFill>
              <a:srgbClr val="31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32" name="Google Shape;132;p4"/>
          <p:cNvSpPr txBox="1"/>
          <p:nvPr/>
        </p:nvSpPr>
        <p:spPr>
          <a:xfrm>
            <a:off x="850880" y="1274459"/>
            <a:ext cx="29922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lay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Что из </a:t>
            </a:r>
            <a:r>
              <a:rPr lang="en-US" sz="2000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этого</a:t>
            </a:r>
            <a:r>
              <a:rPr b="0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 </a:t>
            </a:r>
            <a:r>
              <a:rPr lang="en-US" sz="2000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—</a:t>
            </a:r>
            <a:r>
              <a:rPr b="0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 основн</a:t>
            </a:r>
            <a:r>
              <a:rPr lang="en-US" sz="2000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ой</a:t>
            </a:r>
            <a:r>
              <a:rPr b="0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 элемент мозга?</a:t>
            </a:r>
            <a:endParaRPr/>
          </a:p>
        </p:txBody>
      </p:sp>
      <p:sp>
        <p:nvSpPr>
          <p:cNvPr id="133" name="Google Shape;133;p4"/>
          <p:cNvSpPr/>
          <p:nvPr/>
        </p:nvSpPr>
        <p:spPr>
          <a:xfrm>
            <a:off x="4692146" y="13262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34" name="Google Shape;134;p4"/>
          <p:cNvSpPr/>
          <p:nvPr/>
        </p:nvSpPr>
        <p:spPr>
          <a:xfrm>
            <a:off x="4514346" y="11611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35" name="Google Shape;135;p4"/>
          <p:cNvSpPr txBox="1"/>
          <p:nvPr/>
        </p:nvSpPr>
        <p:spPr>
          <a:xfrm>
            <a:off x="4778552" y="1397356"/>
            <a:ext cx="2893186" cy="130650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lay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А) Белок</a:t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lay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B) Нейрон</a:t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lay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C) Молекула</a:t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140" name="Google Shape;140;p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141" name="Google Shape;141;p5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142" name="Google Shape;142;p5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5"/>
          <p:cNvSpPr txBox="1"/>
          <p:nvPr/>
        </p:nvSpPr>
        <p:spPr>
          <a:xfrm>
            <a:off x="636184" y="500205"/>
            <a:ext cx="3218331" cy="434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300"/>
              <a:buFont typeface="Play"/>
              <a:buNone/>
            </a:pPr>
            <a:r>
              <a:rPr b="1" i="0" lang="en-US" sz="23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ВОПРОС 1</a:t>
            </a:r>
            <a:endParaRPr/>
          </a:p>
        </p:txBody>
      </p:sp>
      <p:sp>
        <p:nvSpPr>
          <p:cNvPr id="144" name="Google Shape;144;p5"/>
          <p:cNvSpPr/>
          <p:nvPr/>
        </p:nvSpPr>
        <p:spPr>
          <a:xfrm>
            <a:off x="665739" y="1161191"/>
            <a:ext cx="3362422" cy="1245555"/>
          </a:xfrm>
          <a:prstGeom prst="roundRect">
            <a:avLst>
              <a:gd fmla="val 13489" name="adj"/>
            </a:avLst>
          </a:prstGeom>
          <a:solidFill>
            <a:srgbClr val="32C2A7"/>
          </a:solidFill>
          <a:ln cap="flat" cmpd="sng" w="25400">
            <a:solidFill>
              <a:srgbClr val="31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45" name="Google Shape;145;p5"/>
          <p:cNvSpPr txBox="1"/>
          <p:nvPr/>
        </p:nvSpPr>
        <p:spPr>
          <a:xfrm>
            <a:off x="850880" y="1265913"/>
            <a:ext cx="29922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lay"/>
              <a:buNone/>
            </a:pPr>
            <a:r>
              <a:rPr lang="en-US" sz="2000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Что из этого — основной элемент мозга?</a:t>
            </a:r>
            <a:endParaRPr sz="2000">
              <a:solidFill>
                <a:srgbClr val="FFFFFF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46" name="Google Shape;146;p5"/>
          <p:cNvSpPr/>
          <p:nvPr/>
        </p:nvSpPr>
        <p:spPr>
          <a:xfrm>
            <a:off x="4692146" y="13262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47" name="Google Shape;147;p5"/>
          <p:cNvSpPr/>
          <p:nvPr/>
        </p:nvSpPr>
        <p:spPr>
          <a:xfrm>
            <a:off x="4514346" y="11611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48" name="Google Shape;148;p5"/>
          <p:cNvSpPr txBox="1"/>
          <p:nvPr/>
        </p:nvSpPr>
        <p:spPr>
          <a:xfrm>
            <a:off x="4778552" y="1397356"/>
            <a:ext cx="2893186" cy="130650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lay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А) Белок</a:t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32C2A7"/>
              </a:buClr>
              <a:buSzPts val="2400"/>
              <a:buFont typeface="Play"/>
              <a:buNone/>
            </a:pPr>
            <a:r>
              <a:rPr b="1" i="0" lang="en-US" sz="24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B) Нейрон</a:t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Play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C) Молекула</a:t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153" name="Google Shape;153;p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154" name="Google Shape;154;p6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155" name="Google Shape;155;p6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6"/>
          <p:cNvSpPr txBox="1"/>
          <p:nvPr/>
        </p:nvSpPr>
        <p:spPr>
          <a:xfrm>
            <a:off x="636184" y="500205"/>
            <a:ext cx="3218331" cy="434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300"/>
              <a:buFont typeface="Play"/>
              <a:buNone/>
            </a:pPr>
            <a:r>
              <a:rPr b="1" i="0" lang="en-US" sz="23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ВОПРОС 2</a:t>
            </a:r>
            <a:endParaRPr/>
          </a:p>
        </p:txBody>
      </p:sp>
      <p:sp>
        <p:nvSpPr>
          <p:cNvPr id="157" name="Google Shape;157;p6"/>
          <p:cNvSpPr/>
          <p:nvPr/>
        </p:nvSpPr>
        <p:spPr>
          <a:xfrm>
            <a:off x="665739" y="1161191"/>
            <a:ext cx="3362422" cy="1829755"/>
          </a:xfrm>
          <a:prstGeom prst="roundRect">
            <a:avLst>
              <a:gd fmla="val 9182" name="adj"/>
            </a:avLst>
          </a:prstGeom>
          <a:solidFill>
            <a:srgbClr val="32C2A7"/>
          </a:solidFill>
          <a:ln cap="flat" cmpd="sng" w="25400">
            <a:solidFill>
              <a:srgbClr val="31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58" name="Google Shape;158;p6"/>
          <p:cNvSpPr txBox="1"/>
          <p:nvPr/>
        </p:nvSpPr>
        <p:spPr>
          <a:xfrm>
            <a:off x="850880" y="1265913"/>
            <a:ext cx="29922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lay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Какой из терминов описывает способность мозга изменяться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и адаптироваться?</a:t>
            </a:r>
            <a:endParaRPr/>
          </a:p>
        </p:txBody>
      </p:sp>
      <p:sp>
        <p:nvSpPr>
          <p:cNvPr id="159" name="Google Shape;159;p6"/>
          <p:cNvSpPr/>
          <p:nvPr/>
        </p:nvSpPr>
        <p:spPr>
          <a:xfrm>
            <a:off x="4692146" y="13262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60" name="Google Shape;160;p6"/>
          <p:cNvSpPr/>
          <p:nvPr/>
        </p:nvSpPr>
        <p:spPr>
          <a:xfrm>
            <a:off x="4514346" y="11611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61" name="Google Shape;161;p6"/>
          <p:cNvSpPr txBox="1"/>
          <p:nvPr/>
        </p:nvSpPr>
        <p:spPr>
          <a:xfrm>
            <a:off x="4754419" y="1300097"/>
            <a:ext cx="3218331" cy="10972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А) Нейропластичность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B) Нейродегенерация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C) Нейрогенез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166" name="Google Shape;166;p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167" name="Google Shape;167;p7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168" name="Google Shape;168;p7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7"/>
          <p:cNvSpPr txBox="1"/>
          <p:nvPr/>
        </p:nvSpPr>
        <p:spPr>
          <a:xfrm>
            <a:off x="636184" y="500205"/>
            <a:ext cx="3218331" cy="434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300"/>
              <a:buFont typeface="Play"/>
              <a:buNone/>
            </a:pPr>
            <a:r>
              <a:rPr b="1" i="0" lang="en-US" sz="23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ВОПРОС 2</a:t>
            </a:r>
            <a:endParaRPr/>
          </a:p>
        </p:txBody>
      </p:sp>
      <p:sp>
        <p:nvSpPr>
          <p:cNvPr id="170" name="Google Shape;170;p7"/>
          <p:cNvSpPr/>
          <p:nvPr/>
        </p:nvSpPr>
        <p:spPr>
          <a:xfrm>
            <a:off x="665739" y="1161191"/>
            <a:ext cx="3362422" cy="1829755"/>
          </a:xfrm>
          <a:prstGeom prst="roundRect">
            <a:avLst>
              <a:gd fmla="val 9182" name="adj"/>
            </a:avLst>
          </a:prstGeom>
          <a:solidFill>
            <a:srgbClr val="32C2A7"/>
          </a:solidFill>
          <a:ln cap="flat" cmpd="sng" w="25400">
            <a:solidFill>
              <a:srgbClr val="31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71" name="Google Shape;171;p7"/>
          <p:cNvSpPr txBox="1"/>
          <p:nvPr/>
        </p:nvSpPr>
        <p:spPr>
          <a:xfrm>
            <a:off x="850880" y="1265913"/>
            <a:ext cx="29922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lay"/>
              <a:buNone/>
            </a:pPr>
            <a:r>
              <a:rPr b="0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Какой из терминов описывает способность мозга изменяться </a:t>
            </a:r>
            <a:br>
              <a:rPr b="0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20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и адаптироваться?</a:t>
            </a:r>
            <a:endParaRPr/>
          </a:p>
        </p:txBody>
      </p:sp>
      <p:sp>
        <p:nvSpPr>
          <p:cNvPr id="172" name="Google Shape;172;p7"/>
          <p:cNvSpPr/>
          <p:nvPr/>
        </p:nvSpPr>
        <p:spPr>
          <a:xfrm>
            <a:off x="4692146" y="13262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73" name="Google Shape;173;p7"/>
          <p:cNvSpPr/>
          <p:nvPr/>
        </p:nvSpPr>
        <p:spPr>
          <a:xfrm>
            <a:off x="4514346" y="11611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74" name="Google Shape;174;p7"/>
          <p:cNvSpPr txBox="1"/>
          <p:nvPr/>
        </p:nvSpPr>
        <p:spPr>
          <a:xfrm>
            <a:off x="4754419" y="1300097"/>
            <a:ext cx="3218331" cy="10972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2C2A7"/>
              </a:buClr>
              <a:buSzPts val="1800"/>
              <a:buFont typeface="Play"/>
              <a:buNone/>
            </a:pPr>
            <a:r>
              <a:rPr b="1" i="0" lang="en-US" sz="18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А) Нейропластичность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B) Нейродегенерация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Play"/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C) Нейрогенез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179" name="Google Shape;179;p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180" name="Google Shape;180;p8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181" name="Google Shape;181;p8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8"/>
          <p:cNvSpPr txBox="1"/>
          <p:nvPr/>
        </p:nvSpPr>
        <p:spPr>
          <a:xfrm>
            <a:off x="636184" y="500205"/>
            <a:ext cx="3218331" cy="434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300"/>
              <a:buFont typeface="Play"/>
              <a:buNone/>
            </a:pPr>
            <a:r>
              <a:rPr b="1" i="0" lang="en-US" sz="23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ВОПРОС 3</a:t>
            </a:r>
            <a:endParaRPr/>
          </a:p>
        </p:txBody>
      </p:sp>
      <p:sp>
        <p:nvSpPr>
          <p:cNvPr id="183" name="Google Shape;183;p8"/>
          <p:cNvSpPr/>
          <p:nvPr/>
        </p:nvSpPr>
        <p:spPr>
          <a:xfrm>
            <a:off x="665739" y="1161191"/>
            <a:ext cx="3362422" cy="1668566"/>
          </a:xfrm>
          <a:prstGeom prst="roundRect">
            <a:avLst>
              <a:gd fmla="val 10069" name="adj"/>
            </a:avLst>
          </a:prstGeom>
          <a:solidFill>
            <a:srgbClr val="32C2A7"/>
          </a:solidFill>
          <a:ln cap="flat" cmpd="sng" w="25400">
            <a:solidFill>
              <a:srgbClr val="31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84" name="Google Shape;184;p8"/>
          <p:cNvSpPr txBox="1"/>
          <p:nvPr/>
        </p:nvSpPr>
        <p:spPr>
          <a:xfrm>
            <a:off x="850878" y="1283005"/>
            <a:ext cx="30888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lay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Что </a:t>
            </a:r>
            <a:r>
              <a:rPr lang="en-US" sz="1800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из этого —</a:t>
            </a:r>
            <a:r>
              <a:rPr b="0" i="0" lang="en-US" sz="18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 пример использования технологий для помощи людям </a:t>
            </a:r>
            <a:br>
              <a:rPr b="0" i="0" lang="en-US" sz="18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b="0" i="0" lang="en-US" sz="1800" u="none" cap="none" strike="noStrike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с ограниченными возможностями?</a:t>
            </a:r>
            <a:endParaRPr/>
          </a:p>
        </p:txBody>
      </p:sp>
      <p:sp>
        <p:nvSpPr>
          <p:cNvPr id="185" name="Google Shape;185;p8"/>
          <p:cNvSpPr/>
          <p:nvPr/>
        </p:nvSpPr>
        <p:spPr>
          <a:xfrm>
            <a:off x="4692146" y="13262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86" name="Google Shape;186;p8"/>
          <p:cNvSpPr/>
          <p:nvPr/>
        </p:nvSpPr>
        <p:spPr>
          <a:xfrm>
            <a:off x="4514346" y="11611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87" name="Google Shape;187;p8"/>
          <p:cNvSpPr txBox="1"/>
          <p:nvPr/>
        </p:nvSpPr>
        <p:spPr>
          <a:xfrm>
            <a:off x="4669674" y="1397356"/>
            <a:ext cx="3387823" cy="111505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А) Музыкальный плеер</a:t>
            </a:r>
            <a:endParaRPr b="0" i="0" sz="10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B) Видеоигры</a:t>
            </a:r>
            <a:endParaRPr b="0" i="0" sz="10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C) Нейропротезы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Рисунок 7" id="192" name="Google Shape;192;p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739" l="0" r="23160" t="2"/>
          <a:stretch/>
        </p:blipFill>
        <p:spPr>
          <a:xfrm>
            <a:off x="8111818" y="4406481"/>
            <a:ext cx="1032184" cy="111033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Рисунок 2" id="193" name="Google Shape;193;p9"/>
          <p:cNvPicPr preferRelativeResize="0"/>
          <p:nvPr>
            <p:ph idx="3" type="pic"/>
          </p:nvPr>
        </p:nvPicPr>
        <p:blipFill rotWithShape="1">
          <a:blip r:embed="rId4">
            <a:alphaModFix/>
          </a:blip>
          <a:srcRect b="0" l="44782" r="0" t="0"/>
          <a:stretch/>
        </p:blipFill>
        <p:spPr>
          <a:xfrm>
            <a:off x="898773" y="4704264"/>
            <a:ext cx="747439" cy="2280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Изображение" id="194" name="Google Shape;194;p9"/>
          <p:cNvPicPr preferRelativeResize="0"/>
          <p:nvPr>
            <p:ph idx="4" type="pic"/>
          </p:nvPr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200" y="4609306"/>
            <a:ext cx="739665" cy="421641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9"/>
          <p:cNvSpPr txBox="1"/>
          <p:nvPr/>
        </p:nvSpPr>
        <p:spPr>
          <a:xfrm>
            <a:off x="636184" y="500205"/>
            <a:ext cx="3218331" cy="4343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1C4F5F"/>
              </a:buClr>
              <a:buSzPts val="2300"/>
              <a:buFont typeface="Play"/>
              <a:buNone/>
            </a:pPr>
            <a:r>
              <a:rPr b="1" i="0" lang="en-US" sz="2300" u="none" cap="none" strike="noStrike">
                <a:solidFill>
                  <a:srgbClr val="1C4F5F"/>
                </a:solidFill>
                <a:latin typeface="Play"/>
                <a:ea typeface="Play"/>
                <a:cs typeface="Play"/>
                <a:sym typeface="Play"/>
              </a:rPr>
              <a:t>ВОПРОС 3</a:t>
            </a:r>
            <a:endParaRPr/>
          </a:p>
        </p:txBody>
      </p:sp>
      <p:sp>
        <p:nvSpPr>
          <p:cNvPr id="196" name="Google Shape;196;p9"/>
          <p:cNvSpPr/>
          <p:nvPr/>
        </p:nvSpPr>
        <p:spPr>
          <a:xfrm>
            <a:off x="665739" y="1161191"/>
            <a:ext cx="3362422" cy="1651474"/>
          </a:xfrm>
          <a:prstGeom prst="roundRect">
            <a:avLst>
              <a:gd fmla="val 10173" name="adj"/>
            </a:avLst>
          </a:prstGeom>
          <a:solidFill>
            <a:srgbClr val="32C2A7"/>
          </a:solidFill>
          <a:ln cap="flat" cmpd="sng" w="25400">
            <a:solidFill>
              <a:srgbClr val="31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97" name="Google Shape;197;p9"/>
          <p:cNvSpPr txBox="1"/>
          <p:nvPr/>
        </p:nvSpPr>
        <p:spPr>
          <a:xfrm>
            <a:off x="850878" y="1274459"/>
            <a:ext cx="30888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Play"/>
              <a:buNone/>
            </a:pPr>
            <a:r>
              <a:rPr lang="en-US" sz="1800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Что из этого — пример использования технологий для помощи людям </a:t>
            </a:r>
            <a:br>
              <a:rPr lang="en-US" sz="1800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</a:br>
            <a:r>
              <a:rPr lang="en-US" sz="1800">
                <a:solidFill>
                  <a:srgbClr val="FFFFFF"/>
                </a:solidFill>
                <a:latin typeface="Play"/>
                <a:ea typeface="Play"/>
                <a:cs typeface="Play"/>
                <a:sym typeface="Play"/>
              </a:rPr>
              <a:t>с ограниченными возможностями?</a:t>
            </a:r>
            <a:endParaRPr sz="1800">
              <a:solidFill>
                <a:srgbClr val="FFFFFF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98" name="Google Shape;198;p9"/>
          <p:cNvSpPr/>
          <p:nvPr/>
        </p:nvSpPr>
        <p:spPr>
          <a:xfrm>
            <a:off x="4692146" y="13262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32C2A7"/>
          </a:solidFill>
          <a:ln cap="flat" cmpd="sng" w="25400">
            <a:solidFill>
              <a:srgbClr val="62BFA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199" name="Google Shape;199;p9"/>
          <p:cNvSpPr/>
          <p:nvPr/>
        </p:nvSpPr>
        <p:spPr>
          <a:xfrm>
            <a:off x="4514346" y="1161191"/>
            <a:ext cx="3698480" cy="2133380"/>
          </a:xfrm>
          <a:prstGeom prst="roundRect">
            <a:avLst>
              <a:gd fmla="val 11223" name="adj"/>
            </a:avLst>
          </a:prstGeom>
          <a:solidFill>
            <a:srgbClr val="FFFDF9"/>
          </a:solidFill>
          <a:ln cap="flat" cmpd="sng" w="25400">
            <a:solidFill>
              <a:srgbClr val="32C2A7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CB81F"/>
              </a:buClr>
              <a:buSzPts val="1400"/>
              <a:buFont typeface="Play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</p:txBody>
      </p:sp>
      <p:sp>
        <p:nvSpPr>
          <p:cNvPr id="200" name="Google Shape;200;p9"/>
          <p:cNvSpPr txBox="1"/>
          <p:nvPr/>
        </p:nvSpPr>
        <p:spPr>
          <a:xfrm>
            <a:off x="4669674" y="1397356"/>
            <a:ext cx="3449758" cy="111505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sp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А) Музыкальный плеер</a:t>
            </a:r>
            <a:endParaRPr b="0" i="0" sz="10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000000"/>
                </a:solidFill>
                <a:latin typeface="Play"/>
                <a:ea typeface="Play"/>
                <a:cs typeface="Play"/>
                <a:sym typeface="Play"/>
              </a:rPr>
              <a:t>B) Видеоигры</a:t>
            </a:r>
            <a:endParaRPr b="0" i="0" sz="1000" u="none" cap="none" strike="noStrike">
              <a:solidFill>
                <a:srgbClr val="000000"/>
              </a:solidFill>
              <a:latin typeface="Play"/>
              <a:ea typeface="Play"/>
              <a:cs typeface="Play"/>
              <a:sym typeface="Play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rgbClr val="32C2A7"/>
              </a:buClr>
              <a:buSzPts val="2000"/>
              <a:buFont typeface="Play"/>
              <a:buNone/>
            </a:pPr>
            <a:r>
              <a:rPr b="1" i="0" lang="en-US" sz="2000" u="none" cap="none" strike="noStrike">
                <a:solidFill>
                  <a:srgbClr val="32C2A7"/>
                </a:solidFill>
                <a:latin typeface="Play"/>
                <a:ea typeface="Play"/>
                <a:cs typeface="Play"/>
                <a:sym typeface="Play"/>
              </a:rPr>
              <a:t>C) Нейропротезы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DF9"/>
      </a:lt1>
      <a:dk2>
        <a:srgbClr val="A7A7A7"/>
      </a:dk2>
      <a:lt2>
        <a:srgbClr val="535353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