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418" r:id="rId4"/>
    <p:sldId id="420" r:id="rId5"/>
    <p:sldId id="389" r:id="rId6"/>
    <p:sldId id="421" r:id="rId7"/>
    <p:sldId id="427" r:id="rId8"/>
    <p:sldId id="430" r:id="rId9"/>
    <p:sldId id="432" r:id="rId10"/>
    <p:sldId id="433" r:id="rId11"/>
    <p:sldId id="434" r:id="rId12"/>
    <p:sldId id="435" r:id="rId13"/>
    <p:sldId id="436" r:id="rId14"/>
    <p:sldId id="437" r:id="rId15"/>
    <p:sldId id="408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22" r:id="rId24"/>
    <p:sldId id="445" r:id="rId25"/>
    <p:sldId id="414" r:id="rId26"/>
    <p:sldId id="446" r:id="rId27"/>
    <p:sldId id="447" r:id="rId28"/>
    <p:sldId id="448" r:id="rId29"/>
    <p:sldId id="431" r:id="rId30"/>
  </p:sldIdLst>
  <p:sldSz cx="12192000" cy="6858000"/>
  <p:notesSz cx="6858000" cy="9144000"/>
  <p:embeddedFontLst>
    <p:embeddedFont>
      <p:font typeface="SB Sans Display Light" panose="020B0303040504020204" pitchFamily="34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SB Sans Display" panose="020B0503040504020204" pitchFamily="34" charset="0"/>
      <p:regular r:id="rId36"/>
      <p:bold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SB Sans Display Semibold" panose="020B0703040504020204" pitchFamily="34" charset="0"/>
      <p:bold r:id="rId4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A137"/>
    <a:srgbClr val="00A183"/>
    <a:srgbClr val="FAAF3B"/>
    <a:srgbClr val="00FFFF"/>
    <a:srgbClr val="989898"/>
    <a:srgbClr val="FF1D25"/>
    <a:srgbClr val="A789FF"/>
    <a:srgbClr val="3FA8F4"/>
    <a:srgbClr val="B2EB38"/>
    <a:srgbClr val="1C4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68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FA4FB-8570-4BB0-A967-31142E675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E7B8A1-C438-4387-BD38-438B1617BE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DB6A58-3B47-47E6-AAED-763715D29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47F9-8999-4A4A-BD65-6F25679D9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57F038-787E-43AF-9E91-F5CE5013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341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7C64E-9113-4536-82B5-3B79E1905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3A1CE2-8967-4E89-9D9D-499A5FAB02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678BCB-9457-49AA-8955-CB30360B8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4496FA-A16B-465F-8C6D-D9BB59FEC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DFBCA0-CA5D-4B50-95E5-B20AE6600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62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024D867-F388-48B3-AA45-2B9A90E98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A69A5B-A848-4D2F-8648-BCA16CA2C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DEBE2C-2E66-4752-B45A-D9D4406F4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B7BD93-9508-4A89-AE23-8C8FDC54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219160-2E40-45DC-AF47-557BA76B0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52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1148C-4544-455B-A057-A9BA71B4D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A37424-21E1-48FD-A31B-0F18C98B8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DA7107-D4D7-4FC0-BB37-D43FA3D24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FA2CDD-F76E-44A2-A373-1D4F2B472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FB985F-107E-480D-97CB-12C297AF9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6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40FFA-5EF9-4BD8-8F53-4406438BD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1A4794-F7CE-43B1-B501-DF509D9D4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8718FE-A58B-441D-ADBE-C40AB743A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9DF9C5-FC21-4FCB-8D77-3EC05F54E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97B76A-0FFF-4B0B-BFCE-772805C11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16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D33756-60D7-4833-BFBB-F04A97064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DAC347-2C4D-4234-BAED-8027DD4DC7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29AC96-228F-4D59-AC4C-CEB8EF841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084469-F65F-414A-8970-5701EBD7E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7CDF5C-64C8-44A4-AB67-CC4F90486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A27098-7790-403E-8871-F459D2CC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75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4CBF74-A2BF-464D-9C0E-EEB39207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92EDE5-3A69-4E85-8A7E-BDF7980D7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B219FF-C252-4694-AFFA-B08D76988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B7FB58-4CB4-4012-BCBD-05F65210FD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55146B-5E7D-4A95-8D86-A5B977F7D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3AB26B-7FFE-4ED7-9E79-2CB06FC27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99A88D-616C-4FFF-B2D0-2DCFCA1EB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BF96F02-CF09-4E79-A980-1A14C4617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169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EED85-0B97-4B6B-AB45-22FF01CEB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E32DC42-4C9E-40D5-8D85-68805F901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B80EE3E-3B9B-4486-9B04-9040EAAFB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FC45A75-C4E9-4BD2-805F-206851F7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77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41E934A-07A5-4189-9093-D8CCCFFEA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1564F0-EDD8-4481-977F-C833F4BF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558107-2034-4098-A082-88876817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86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80FFF0-64EB-4B67-BB58-055D374AC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30D51-F12F-4113-AFFD-E5CB1280D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D96FE4-17C1-412A-B931-C6A7ACC55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80FD3-221E-4D45-A9BF-BF3BBDD8D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504F89-ACCF-488A-B629-4E22E28F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2804AE-609E-4721-A1E2-FB00A974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94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BC54DE-B659-4462-9947-74E8984A3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D9C5399-830C-4A78-84FA-03EDD25135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675487-7FE3-410A-BD81-819FE2A55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2EEB62-6067-4669-9D4B-5D1BA1C3C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6F7A22-6C1D-48DF-ADFE-29078CA6B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C40E1F-D01D-4813-9C66-2C1E08379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63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A3CD1-B048-49D5-A9BF-7CDEF1AC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5117D4-044C-48BF-A45C-BCA69AD42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C3F16D-0636-4D14-BE8C-F3118941BE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C53FB8-ECA0-41CF-B710-00746A1E1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4BC485-445F-4C3A-84F5-AE589AFC66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2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EB5CFBD-4BCC-4D7A-B39F-1DA62AA9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443" y="447659"/>
            <a:ext cx="5707884" cy="121921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8700" b="1" spc="-1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</a:t>
            </a:r>
            <a:r>
              <a:rPr lang="ru-RU" sz="8700" b="1" spc="-4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А</a:t>
            </a:r>
            <a:r>
              <a:rPr lang="ru-RU" sz="8700" b="1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Т-БОТ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E37431-5603-4023-A1F2-C68E712C4E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442" y="1583531"/>
            <a:ext cx="6379368" cy="121921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7800" cap="all" spc="-250" dirty="0">
                <a:solidFill>
                  <a:schemeClr val="bg1"/>
                </a:solidFill>
                <a:latin typeface="SB Sans Display Light" panose="020B0303040504020204" pitchFamily="34" charset="0"/>
                <a:cs typeface="SB Sans Display Light" panose="020B0303040504020204" pitchFamily="34" charset="0"/>
              </a:rPr>
              <a:t>Занятие</a:t>
            </a:r>
            <a:r>
              <a:rPr lang="ru-RU" sz="7800" cap="all" spc="300" dirty="0">
                <a:solidFill>
                  <a:schemeClr val="bg1"/>
                </a:solidFill>
                <a:latin typeface="SB Sans Display Light" panose="020B0303040504020204" pitchFamily="34" charset="0"/>
                <a:cs typeface="SB Sans Display Light" panose="020B0303040504020204" pitchFamily="34" charset="0"/>
              </a:rPr>
              <a:t> 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AE295E-BEDF-48F5-B5AF-9A7D5ADD13B7}"/>
              </a:ext>
            </a:extLst>
          </p:cNvPr>
          <p:cNvSpPr txBox="1"/>
          <p:nvPr/>
        </p:nvSpPr>
        <p:spPr>
          <a:xfrm>
            <a:off x="728663" y="3039745"/>
            <a:ext cx="9686762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0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Создание бота с </a:t>
            </a:r>
            <a:r>
              <a:rPr lang="ru-RU" sz="3000" dirty="0" err="1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ru-RU" sz="30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1960D6-FA6F-44BD-8733-A42A87F4C1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0038" y="6101527"/>
            <a:ext cx="3790156" cy="39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09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Познакомимся с </a:t>
            </a:r>
            <a:r>
              <a:rPr lang="en-US" sz="36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9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7A7DD7-64CB-4D8B-91E8-1C31006F4B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75831"/>
            <a:ext cx="5210175" cy="432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4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Познакомимся с </a:t>
            </a:r>
            <a:r>
              <a:rPr lang="en-US" sz="36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A13DD4-8588-47D2-8E8D-208FA7083EAE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08DCA90-4FAB-442E-A91E-7FEE7CEE55EC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D3326D-D994-481F-82CA-A1299116B1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15" y="1521510"/>
            <a:ext cx="6744346" cy="431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18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Познакомимся с </a:t>
            </a:r>
            <a:r>
              <a:rPr lang="en-US" sz="36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A13DD4-8588-47D2-8E8D-208FA7083EAE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08DCA90-4FAB-442E-A91E-7FEE7CEE55EC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C8D448-CE6E-4E9B-9406-2565A56210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75830"/>
            <a:ext cx="11096625" cy="417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Познакомимся с </a:t>
            </a:r>
            <a:r>
              <a:rPr lang="en-US" sz="36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A13DD4-8588-47D2-8E8D-208FA7083EAE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08DCA90-4FAB-442E-A91E-7FEE7CEE55EC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497CD90-A008-4F2C-971F-F04090676F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41" y="1575831"/>
            <a:ext cx="5107710" cy="437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34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Познакомимся с </a:t>
            </a:r>
            <a:r>
              <a:rPr lang="en-US" sz="36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A13DD4-8588-47D2-8E8D-208FA7083EAE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08DCA90-4FAB-442E-A91E-7FEE7CEE55EC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0F1BCF4-5C20-4AAA-9E22-6D87B13E2A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41" y="1575832"/>
            <a:ext cx="4787395" cy="43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02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1"/>
            <a:ext cx="9083461" cy="2133600"/>
          </a:xfrm>
          <a:prstGeom prst="roundRect">
            <a:avLst>
              <a:gd name="adj" fmla="val 556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701628"/>
            <a:ext cx="8829137" cy="1879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base64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uuid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requests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json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telegram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Update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telegram.ext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ApplicationBuilder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MessageHandler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filters</a:t>
            </a:r>
            <a:endParaRPr lang="ru-RU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14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051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0"/>
            <a:ext cx="9083461" cy="3943349"/>
          </a:xfrm>
          <a:prstGeom prst="roundRect">
            <a:avLst>
              <a:gd name="adj" fmla="val 296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701628"/>
            <a:ext cx="8829137" cy="3575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base64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uuid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requests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json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telegram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Update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telegram.ext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ApplicationBuilder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MessageHandler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filters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Замените на реальные значения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TELEGRAM_TOKEN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Введите свой ключ"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GIGACHAT_CLIENT_ID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Введите свой ключ"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GIGACHAT_CLIENT_SECRET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Введите свой ключ"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GIGACHAT_SCOPE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"GIGACHAT_API_PERS"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Используйте нужное значение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scope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GIGACHAT_MODEL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-Max"    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Модель для генерации текста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15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423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0"/>
            <a:ext cx="9083461" cy="2743200"/>
          </a:xfrm>
          <a:prstGeom prst="roundRect">
            <a:avLst>
              <a:gd name="adj" fmla="val 392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92104"/>
            <a:ext cx="8829137" cy="2622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get_gigachat_token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-&gt; </a:t>
            </a:r>
            <a:r>
              <a:rPr lang="en-US" sz="1430" dirty="0">
                <a:solidFill>
                  <a:srgbClr val="A789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"https://ngw.devices.sberbank.ru:9443/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/v2/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oauth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payload =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f"scope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GIGACHAT_SCOPE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rq_uid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A789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(uuid.uuid4())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headers = {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"Content-Type"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"application/x-www-form-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urlencoded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"Accept"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"application/json"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RqUID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rq_uid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"Authorization"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f"Basic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GIGACHAT_CLIENT_SECRET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  <a:endParaRPr lang="ru-RU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16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0173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0"/>
            <a:ext cx="9083461" cy="4339359"/>
          </a:xfrm>
          <a:prstGeom prst="roundRect">
            <a:avLst>
              <a:gd name="adj" fmla="val 269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95277"/>
            <a:ext cx="8829137" cy="4134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get_gigachat_token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-&gt; </a:t>
            </a:r>
            <a:r>
              <a:rPr lang="en-US" sz="1430" dirty="0">
                <a:solidFill>
                  <a:srgbClr val="A789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"https://ngw.devices.sberbank.ru:9443/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/v2/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oauth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payload =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f"scope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GIGACHAT_SCOPE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rq_uid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A789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(uuid.uuid4())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endParaRPr lang="en-US" sz="7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headers = {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"Content-Type"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"application/x-www-form-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urlencoded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"Accept"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"application/json"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RqUID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rq_uid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"Authorization"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f"Basic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GIGACHAT_CLIENT_SECRET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</a:p>
          <a:p>
            <a:pPr algn="l">
              <a:lnSpc>
                <a:spcPct val="98000"/>
              </a:lnSpc>
              <a:spcBef>
                <a:spcPts val="0"/>
              </a:spcBef>
            </a:pPr>
            <a:endParaRPr lang="en-US" sz="7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98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Отключаем проверку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SSL-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сертификатов (только для разработки!)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requests.post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>
                <a:solidFill>
                  <a:srgbClr val="FF1D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headers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=headers, </a:t>
            </a:r>
            <a:r>
              <a:rPr lang="en-US" sz="1430" dirty="0">
                <a:solidFill>
                  <a:srgbClr val="FF1D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=payload, </a:t>
            </a:r>
            <a:r>
              <a:rPr lang="en-US" sz="1430" dirty="0">
                <a:solidFill>
                  <a:srgbClr val="FF1D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verify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response.status_code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== </a:t>
            </a:r>
            <a:r>
              <a:rPr lang="en-US" sz="1430" dirty="0">
                <a:solidFill>
                  <a:srgbClr val="00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200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token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response.json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().get(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access_token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token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A789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Ошибка получения токена:"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response.status_code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9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</a:t>
            </a:r>
            <a:endParaRPr lang="ru-RU" sz="1430" dirty="0">
              <a:solidFill>
                <a:srgbClr val="1DA137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17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10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1"/>
            <a:ext cx="9083461" cy="3870324"/>
          </a:xfrm>
          <a:prstGeom prst="roundRect">
            <a:avLst>
              <a:gd name="adj" fmla="val 335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83373"/>
            <a:ext cx="8829137" cy="3638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handle_message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ru-RU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-&gt;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None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ru-RU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Обрабатываем входящее сообщение пользователя и отправляем его в </a:t>
            </a:r>
            <a:r>
              <a:rPr lang="en-US" sz="1430" dirty="0" err="1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</a:t>
            </a:r>
            <a:r>
              <a:rPr lang="en-US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API </a:t>
            </a:r>
            <a:r>
              <a:rPr lang="ru-RU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для генерации ответа.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...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"""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update.message.text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token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get_gigachat_token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not 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token: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Ошибка авторизации в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API."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"https://gigachat.devices.sberbank.ru/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api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/v1/chat/completions"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18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01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предстоит сегодня?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1" y="1348776"/>
            <a:ext cx="10989435" cy="38420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Повторить и закрепить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базовые навыки разработки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Telegram-ботов. 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Научиться работать с </a:t>
            </a:r>
            <a:r>
              <a:rPr lang="ru-RU" sz="27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en-US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API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: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получить токен,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отправить запрос на генерацию текста и обработать ответ.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Собрать итоговый проект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— «умного» Telegram-бота,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способного принимать сообщения от пользователя и отвечать</a:t>
            </a:r>
            <a:endParaRPr lang="en-US" sz="270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en-US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 научном стиле</a:t>
            </a:r>
            <a:r>
              <a:rPr lang="ru-RU" sz="270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</a:t>
            </a:r>
            <a:r>
              <a:rPr lang="en-US" sz="270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70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используя</a:t>
            </a:r>
            <a:endParaRPr lang="ru-RU" sz="270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модель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AB687263-E1F1-42F6-87FC-87AA2EED3A76}"/>
              </a:ext>
            </a:extLst>
          </p:cNvPr>
          <p:cNvSpPr txBox="1">
            <a:spLocks/>
          </p:cNvSpPr>
          <p:nvPr/>
        </p:nvSpPr>
        <p:spPr>
          <a:xfrm>
            <a:off x="4698123" y="5388387"/>
            <a:ext cx="6689511" cy="713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Сервисы </a:t>
            </a:r>
            <a:r>
              <a:rPr lang="en-GB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Telegram, </a:t>
            </a:r>
            <a:r>
              <a:rPr lang="en-GB" sz="1830" spc="-20" dirty="0" err="1" smtClean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GB" sz="1830" spc="-20" dirty="0" smtClean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1830" spc="-20" dirty="0" smtClean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 </a:t>
            </a: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другие упоминаются</a:t>
            </a:r>
            <a:r>
              <a:rPr lang="en-US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только</a:t>
            </a:r>
            <a:endParaRPr lang="en-US" sz="1830" spc="-20" dirty="0">
              <a:solidFill>
                <a:srgbClr val="8DA7A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 образовательных целях и не являются рекламой.</a:t>
            </a:r>
          </a:p>
        </p:txBody>
      </p:sp>
    </p:spTree>
    <p:extLst>
      <p:ext uri="{BB962C8B-B14F-4D97-AF65-F5344CB8AC3E}">
        <p14:creationId xmlns:p14="http://schemas.microsoft.com/office/powerpoint/2010/main" val="22996029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28A80D7-050D-4DB7-9881-61B7C0338A26}"/>
              </a:ext>
            </a:extLst>
          </p:cNvPr>
          <p:cNvSpPr/>
          <p:nvPr/>
        </p:nvSpPr>
        <p:spPr>
          <a:xfrm>
            <a:off x="606639" y="1581151"/>
            <a:ext cx="9083461" cy="4340224"/>
          </a:xfrm>
          <a:prstGeom prst="roundRect">
            <a:avLst>
              <a:gd name="adj" fmla="val 259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707187"/>
            <a:ext cx="8829137" cy="4191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payload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json.dumps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({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"model"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GIGACHAT_MODEL,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"messages"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[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{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"role"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"system"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"content"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Отвечай как научный сотрудник"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},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{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role"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"user"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"content"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user_text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}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],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profanity_check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})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headers = {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"Content-Type"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"application/json"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"Accept"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"application/json"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"Authorization"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f"Bearer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token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</a:p>
          <a:p>
            <a:pPr algn="l">
              <a:lnSpc>
                <a:spcPct val="91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response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requests.post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headers=headers, data=payload, verify=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887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1"/>
            <a:ext cx="9083461" cy="4340224"/>
          </a:xfrm>
          <a:prstGeom prst="roundRect">
            <a:avLst>
              <a:gd name="adj" fmla="val 259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78609"/>
            <a:ext cx="8829137" cy="4191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response.status_code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== </a:t>
            </a:r>
            <a:r>
              <a:rPr lang="en-US" sz="1430" dirty="0">
                <a:solidFill>
                  <a:srgbClr val="00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200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resp_json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response.json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Предполагаем, что ответ модели находится в первом элементе массива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choices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answer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resp_json.get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"choices"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[{}])[</a:t>
            </a:r>
            <a:r>
              <a:rPr lang="en-US" sz="1430" dirty="0">
                <a:solidFill>
                  <a:srgbClr val="00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].get(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"message"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{}).get(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"content"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answer: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(answer)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Не удалось получить корректный ответ от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API."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error_msg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Ошибка при получении ответа от 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GigaChat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API: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response.status_code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print(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error_msg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response.text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error_msg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20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137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0"/>
            <a:ext cx="9083461" cy="2533649"/>
          </a:xfrm>
          <a:prstGeom prst="roundRect">
            <a:avLst>
              <a:gd name="adj" fmla="val 472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Начнём разработку программы</a:t>
            </a: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82578"/>
            <a:ext cx="8829137" cy="1879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main() -&gt;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None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"""</a:t>
            </a:r>
            <a:r>
              <a:rPr lang="ru-RU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Запуск </a:t>
            </a:r>
            <a:r>
              <a:rPr lang="en-US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Telegram-</a:t>
            </a:r>
            <a:r>
              <a:rPr lang="ru-RU" sz="1430" dirty="0">
                <a:solidFill>
                  <a:srgbClr val="00A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бота."""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ApplicationBuilder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().token(TELEGRAM_TOKEN).build()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application.add_handler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MessageHandler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filters.TEXT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&amp;</a:t>
            </a:r>
            <a:endParaRPr lang="ru-RU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(~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filters.COMMAND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handle_message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print(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Бот запущен..."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application.run_polling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1D3AD5-344B-443D-ADBB-BF0D4F709115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668C50-5A65-4BDF-AAA3-5EE3C819654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308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AF31C3-31B9-43BB-80D5-A64ACA2F83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38" y="1584772"/>
            <a:ext cx="9430331" cy="377060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B9BFFC1-0F66-4326-9CB2-79A6E510EE76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DFDBC70-9B8A-42C4-BDA3-974817305EF4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65636034-B37E-47B9-A41C-FAECAFA24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Проверим работу бота</a:t>
            </a:r>
          </a:p>
        </p:txBody>
      </p:sp>
    </p:spTree>
    <p:extLst>
      <p:ext uri="{BB962C8B-B14F-4D97-AF65-F5344CB8AC3E}">
        <p14:creationId xmlns:p14="http://schemas.microsoft.com/office/powerpoint/2010/main" val="1308849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8834403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А что можно добавить на практике?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2EEB41-13AF-489C-9492-D5C4765189B1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23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577455A-BF4A-4D9F-88A0-900600D79EC4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738E5CFD-416A-466E-AEF5-4EC23293EE41}"/>
              </a:ext>
            </a:extLst>
          </p:cNvPr>
          <p:cNvSpPr txBox="1">
            <a:spLocks/>
          </p:cNvSpPr>
          <p:nvPr/>
        </p:nvSpPr>
        <p:spPr>
          <a:xfrm>
            <a:off x="509622" y="1511716"/>
            <a:ext cx="10783218" cy="2719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Добавить новые команды для бота: например, придумать рассказ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spc="1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на определённую тему, решить задачу по математике. Прямо сейчас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spc="1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</a:t>
            </a: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он использует работу с API для каждого сообщения.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ru-RU" sz="750" spc="1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Создать функции генерации по заданным </a:t>
            </a:r>
            <a:r>
              <a:rPr lang="ru-RU" sz="2270" spc="1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промптам</a:t>
            </a: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spc="1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К примеру, </a:t>
            </a:r>
            <a:r>
              <a:rPr lang="ru-RU" sz="2270" spc="1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кнопку </a:t>
            </a: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создания анекдота.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ru-RU" sz="750" spc="1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spc="1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Подключить базу данных для сохранения сообщений.</a:t>
            </a:r>
          </a:p>
        </p:txBody>
      </p:sp>
    </p:spTree>
    <p:extLst>
      <p:ext uri="{BB962C8B-B14F-4D97-AF65-F5344CB8AC3E}">
        <p14:creationId xmlns:p14="http://schemas.microsoft.com/office/powerpoint/2010/main" val="2229500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EB5CFBD-4BCC-4D7A-B39F-1DA62AA9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1960D6-FA6F-44BD-8733-A42A87F4C1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0038" y="6101527"/>
            <a:ext cx="3790156" cy="396556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468A9A13-B564-4CF9-AE64-12FF708B3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1255570"/>
            <a:ext cx="8396253" cy="1091390"/>
          </a:xfrm>
        </p:spPr>
        <p:txBody>
          <a:bodyPr anchor="ctr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3600" b="1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Время попрактиковаться!</a:t>
            </a:r>
          </a:p>
        </p:txBody>
      </p:sp>
    </p:spTree>
    <p:extLst>
      <p:ext uri="{BB962C8B-B14F-4D97-AF65-F5344CB8AC3E}">
        <p14:creationId xmlns:p14="http://schemas.microsoft.com/office/powerpoint/2010/main" val="925267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Чему мы сегодня научились?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2" y="1348776"/>
            <a:ext cx="10783218" cy="4335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Повторили и закрепили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базовые навыки разработки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Telegram-ботов. 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Научились работать с сервисом </a:t>
            </a:r>
            <a:r>
              <a:rPr lang="ru-RU" sz="27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en-US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API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: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получать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токен, отправлять запрос на генерацию текста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и обрабатывать ответ.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Собрали итоговый проект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— «умного» Telegram-бота,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способного принимать сообщения от пользователя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и </a:t>
            </a:r>
            <a:r>
              <a:rPr lang="ru-RU" sz="270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отвечать </a:t>
            </a:r>
            <a:r>
              <a:rPr lang="ru-RU" sz="270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 научном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стиле</a:t>
            </a:r>
            <a:r>
              <a:rPr lang="ru-RU" sz="270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 используя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70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модель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GigaChat</a:t>
            </a:r>
            <a:r>
              <a:rPr lang="en-US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API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DE51B4-7110-404C-BADD-18D7E95E8EB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25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51DC8CA-33D1-458E-A235-6CF81C76746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800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</a:t>
            </a:r>
            <a:r>
              <a:rPr lang="ru-RU" sz="3600" b="1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ещё </a:t>
            </a:r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можно изучить?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2" y="1348776"/>
            <a:ext cx="10783218" cy="4335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Переключение режимов работы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Создать функционал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 для динамической смены стилей ответа (например,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«научный» или «сказочный») через команды бота. 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Интеграция с базами данных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Освоить работу с СУБД 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(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SQLite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PostgreSQL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) для логирования сообщений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и хранения пользовательских данных.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Использование </a:t>
            </a:r>
            <a:r>
              <a:rPr lang="ru-RU" sz="2700" b="1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вебхуков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Узнать, как заменить режим 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polling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на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вебхуки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для более эффективной работы бота.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DE51B4-7110-404C-BADD-18D7E95E8EB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26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51DC8CA-33D1-458E-A235-6CF81C76746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867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</a:t>
            </a:r>
            <a:r>
              <a:rPr lang="ru-RU" sz="3600" b="1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ещё </a:t>
            </a:r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можно изучить?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2" y="1348776"/>
            <a:ext cx="10783218" cy="43357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Многопоточность и асинхронность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Глубже изучить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async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/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await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и принципы асинхронного программирования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 Python для повышения производительности. 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Деплой и контейнеризация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Освоить публикацию бота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 сервере с использованием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Docker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и CI-/CD-практик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для обеспечения круглосуточной работы.</a:t>
            </a:r>
          </a:p>
          <a:p>
            <a:pPr algn="l">
              <a:lnSpc>
                <a:spcPct val="160000"/>
              </a:lnSpc>
              <a:spcBef>
                <a:spcPts val="0"/>
              </a:spcBef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Интеграция с другими </a:t>
            </a:r>
            <a:r>
              <a:rPr lang="en-US" sz="27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API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Исследовать возможности</a:t>
            </a:r>
          </a:p>
          <a:p>
            <a:pPr algn="l">
              <a:lnSpc>
                <a:spcPct val="7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подключения других внешних сервисов для расширения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функционала бота.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DE51B4-7110-404C-BADD-18D7E95E8EB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27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51DC8CA-33D1-458E-A235-6CF81C76746E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29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5D47829-F0BC-40B4-A7E5-2D5714A04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2F9DCB9-5216-489E-90E9-5BDE3D41C92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0038" y="6101527"/>
            <a:ext cx="3790156" cy="396556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C564F845-CCE3-432D-BF3C-C547DA9A02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1728010"/>
            <a:ext cx="8396253" cy="1091390"/>
          </a:xfrm>
        </p:spPr>
        <p:txBody>
          <a:bodyPr anchor="ctr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36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Не забудьте сохранить код!</a:t>
            </a:r>
            <a:br>
              <a:rPr lang="ru-RU" sz="36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sz="3600" b="1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Поздравляем с окончанием курса!</a:t>
            </a:r>
          </a:p>
        </p:txBody>
      </p:sp>
    </p:spTree>
    <p:extLst>
      <p:ext uri="{BB962C8B-B14F-4D97-AF65-F5344CB8AC3E}">
        <p14:creationId xmlns:p14="http://schemas.microsoft.com/office/powerpoint/2010/main" val="2099223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FD8286A-2501-4B2A-8E9E-CA34E1180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5B289EA5-690E-48BF-91F1-B7A2349A960A}"/>
              </a:ext>
            </a:extLst>
          </p:cNvPr>
          <p:cNvSpPr/>
          <p:nvPr/>
        </p:nvSpPr>
        <p:spPr>
          <a:xfrm>
            <a:off x="606639" y="1581149"/>
            <a:ext cx="6144205" cy="3768725"/>
          </a:xfrm>
          <a:prstGeom prst="roundRect">
            <a:avLst>
              <a:gd name="adj" fmla="val 322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16DC0C1-F50B-4440-929E-7B22E41C05F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22" name="Подзаголовок 2">
            <a:extLst>
              <a:ext uri="{FF2B5EF4-FFF2-40B4-BE49-F238E27FC236}">
                <a16:creationId xmlns:a16="http://schemas.microsoft.com/office/drawing/2014/main" id="{B11592D1-607C-48ED-9D98-58D887CCF5D3}"/>
              </a:ext>
            </a:extLst>
          </p:cNvPr>
          <p:cNvSpPr txBox="1">
            <a:spLocks/>
          </p:cNvSpPr>
          <p:nvPr/>
        </p:nvSpPr>
        <p:spPr>
          <a:xfrm>
            <a:off x="831090" y="1701556"/>
            <a:ext cx="5745923" cy="3421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ReplyKeyboardMarkup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KeyboardButton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keyboard = [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[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KeyboardButton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Привет!"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)],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[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KeyboardButton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Как дела?"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)]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]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reply_markup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ReplyKeyboardMarkup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(keyboard,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resize_keyboard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Привет! Нажми на кнопку:"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reply_markup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reply_markup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)</a:t>
            </a: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92DB6083-510B-471F-AC6F-A8ED4D6F6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Reply-</a:t>
            </a:r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клавиатура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A3C497C-6234-4E5D-96ED-60BF432F5D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454" y="1578467"/>
            <a:ext cx="4578865" cy="245378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D4A46BE-8BE2-4421-AC86-0C84D608677C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7228755-BE05-46EE-AAD2-DAA3A57179E5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517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B24A55B-58F0-4A27-AA50-DD8735623EAD}"/>
              </a:ext>
            </a:extLst>
          </p:cNvPr>
          <p:cNvSpPr/>
          <p:nvPr/>
        </p:nvSpPr>
        <p:spPr>
          <a:xfrm>
            <a:off x="606639" y="1581150"/>
            <a:ext cx="6159286" cy="3695700"/>
          </a:xfrm>
          <a:prstGeom prst="roundRect">
            <a:avLst>
              <a:gd name="adj" fmla="val 3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9A01E7-5BE9-4523-9C8E-1AB8953A4AD7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3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9453370-3C39-4DC4-908A-CAC9C3DA9DA9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112C6D63-2B88-48B5-8C74-AAE582096900}"/>
              </a:ext>
            </a:extLst>
          </p:cNvPr>
          <p:cNvSpPr txBox="1">
            <a:spLocks/>
          </p:cNvSpPr>
          <p:nvPr/>
        </p:nvSpPr>
        <p:spPr>
          <a:xfrm>
            <a:off x="832678" y="1701311"/>
            <a:ext cx="5697432" cy="34215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telegram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InlineKeyboardMarkup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InlineKeyboardButton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help_command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context: </a:t>
            </a:r>
            <a:r>
              <a:rPr lang="en-US" sz="1430" dirty="0" err="1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keyboard = [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[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InlineKeyboardButton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Перейти на сайт"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rgbClr val="FF1D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"https://example.com"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)]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]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reply_markup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InlineKeyboardMarkup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(keyboard)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Нажми на кнопку для перехода на сайт:"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rgbClr val="FF1D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reply_markup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reply_markup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)</a:t>
            </a: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96266A43-1F9B-4F06-81EA-E34CB89BD9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Inline-</a:t>
            </a:r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кнопки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E9C810D-9364-4628-80F5-DFDC2CC22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548" y="1581150"/>
            <a:ext cx="4583480" cy="245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8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15D688-FCB8-4F43-82D2-8055E27E6178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4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7D07B69-E20B-4A17-8072-E5C7A38515A4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AFE885D-1571-4AD6-A842-0C13ECF5CB09}"/>
              </a:ext>
            </a:extLst>
          </p:cNvPr>
          <p:cNvSpPr/>
          <p:nvPr/>
        </p:nvSpPr>
        <p:spPr>
          <a:xfrm>
            <a:off x="606639" y="2064546"/>
            <a:ext cx="5387761" cy="552450"/>
          </a:xfrm>
          <a:prstGeom prst="roundRect">
            <a:avLst>
              <a:gd name="adj" fmla="val 2148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FB98C508-AD33-49D9-B140-134FD7789AFF}"/>
              </a:ext>
            </a:extLst>
          </p:cNvPr>
          <p:cNvSpPr/>
          <p:nvPr/>
        </p:nvSpPr>
        <p:spPr>
          <a:xfrm>
            <a:off x="606638" y="3473680"/>
            <a:ext cx="10647149" cy="2465158"/>
          </a:xfrm>
          <a:prstGeom prst="roundRect">
            <a:avLst>
              <a:gd name="adj" fmla="val 511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57D24409-CB9F-48AD-8111-82268DA80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Сохранение данных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78C5B789-D15B-4340-833E-81BB9E7381AD}"/>
              </a:ext>
            </a:extLst>
          </p:cNvPr>
          <p:cNvSpPr txBox="1">
            <a:spLocks/>
          </p:cNvSpPr>
          <p:nvPr/>
        </p:nvSpPr>
        <p:spPr>
          <a:xfrm>
            <a:off x="493747" y="1489691"/>
            <a:ext cx="9497978" cy="480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450" b="1" spc="-2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Словарь для хранения информации о пользователе</a:t>
            </a: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0DDE0663-06B6-4B6B-B1F8-4AF8766B96C5}"/>
              </a:ext>
            </a:extLst>
          </p:cNvPr>
          <p:cNvSpPr txBox="1">
            <a:spLocks/>
          </p:cNvSpPr>
          <p:nvPr/>
        </p:nvSpPr>
        <p:spPr>
          <a:xfrm>
            <a:off x="493747" y="2901504"/>
            <a:ext cx="9497978" cy="480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450" b="1" spc="-2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Команда, с помощью которой бот запомнит наше имя</a:t>
            </a:r>
          </a:p>
        </p:txBody>
      </p:sp>
      <p:sp>
        <p:nvSpPr>
          <p:cNvPr id="28" name="Подзаголовок 2">
            <a:extLst>
              <a:ext uri="{FF2B5EF4-FFF2-40B4-BE49-F238E27FC236}">
                <a16:creationId xmlns:a16="http://schemas.microsoft.com/office/drawing/2014/main" id="{583B9359-F009-4A06-9B87-A64816144A23}"/>
              </a:ext>
            </a:extLst>
          </p:cNvPr>
          <p:cNvSpPr txBox="1">
            <a:spLocks/>
          </p:cNvSpPr>
          <p:nvPr/>
        </p:nvSpPr>
        <p:spPr>
          <a:xfrm>
            <a:off x="832677" y="2183043"/>
            <a:ext cx="4888673" cy="3714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user_data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{}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en-US" sz="1430" dirty="0" err="1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user_id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name</a:t>
            </a:r>
          </a:p>
        </p:txBody>
      </p:sp>
      <p:sp>
        <p:nvSpPr>
          <p:cNvPr id="29" name="Подзаголовок 2">
            <a:extLst>
              <a:ext uri="{FF2B5EF4-FFF2-40B4-BE49-F238E27FC236}">
                <a16:creationId xmlns:a16="http://schemas.microsoft.com/office/drawing/2014/main" id="{2E0DCEC7-1989-4450-A7A3-B8AB15DE5309}"/>
              </a:ext>
            </a:extLst>
          </p:cNvPr>
          <p:cNvSpPr txBox="1">
            <a:spLocks/>
          </p:cNvSpPr>
          <p:nvPr/>
        </p:nvSpPr>
        <p:spPr>
          <a:xfrm>
            <a:off x="832677" y="3623814"/>
            <a:ext cx="10323003" cy="22207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setname_command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/</a:t>
            </a:r>
            <a:r>
              <a:rPr lang="en-US" sz="1430" dirty="0" err="1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setname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Имя</a:t>
            </a:r>
          </a:p>
          <a:p>
            <a:pPr algn="l"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context.args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name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 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.join(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update.effective_user.id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user_data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 = name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Отлично,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ru-RU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 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Теперь я тебя запомнил."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Пожалуйста, укажи своё имя после команды 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setname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8412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77A549-B4A0-4BBC-9B40-BDA9F8444E12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5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5D2CD25-CE41-44E7-B51A-909FF4A3E43B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1B7F117-DA88-4447-87C5-1981207EBE16}"/>
              </a:ext>
            </a:extLst>
          </p:cNvPr>
          <p:cNvSpPr/>
          <p:nvPr/>
        </p:nvSpPr>
        <p:spPr>
          <a:xfrm>
            <a:off x="606638" y="2418531"/>
            <a:ext cx="9430331" cy="2859868"/>
          </a:xfrm>
          <a:prstGeom prst="roundRect">
            <a:avLst>
              <a:gd name="adj" fmla="val 411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6C20C1FB-91A2-48BF-96CE-C593C6DC4529}"/>
              </a:ext>
            </a:extLst>
          </p:cNvPr>
          <p:cNvSpPr txBox="1">
            <a:spLocks/>
          </p:cNvSpPr>
          <p:nvPr/>
        </p:nvSpPr>
        <p:spPr>
          <a:xfrm>
            <a:off x="493747" y="1475929"/>
            <a:ext cx="9497978" cy="8917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450" b="1" spc="-2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Команда, с помощью которой бот запомнит наше имя (продолжение)</a:t>
            </a:r>
          </a:p>
        </p:txBody>
      </p: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6983D78E-6559-4EA2-96E1-C092C3E84B44}"/>
              </a:ext>
            </a:extLst>
          </p:cNvPr>
          <p:cNvSpPr txBox="1">
            <a:spLocks/>
          </p:cNvSpPr>
          <p:nvPr/>
        </p:nvSpPr>
        <p:spPr>
          <a:xfrm>
            <a:off x="832677" y="2571046"/>
            <a:ext cx="8859963" cy="2511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greet_command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update.effective_user.id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user_data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name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user_data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user_id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Привет, </a:t>
            </a:r>
            <a:r>
              <a:rPr lang="ru-RU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 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Чем я могу помочь?"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Я не знаю твоего имени. Используй /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setname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имя&gt;."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448F1B28-C9D6-4525-B9CF-7084A9DFEF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Сохранение данных</a:t>
            </a:r>
          </a:p>
        </p:txBody>
      </p:sp>
    </p:spTree>
    <p:extLst>
      <p:ext uri="{BB962C8B-B14F-4D97-AF65-F5344CB8AC3E}">
        <p14:creationId xmlns:p14="http://schemas.microsoft.com/office/powerpoint/2010/main" val="1701912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69FE12C-D418-42E9-8EE8-131E4484982C}"/>
              </a:ext>
            </a:extLst>
          </p:cNvPr>
          <p:cNvSpPr/>
          <p:nvPr/>
        </p:nvSpPr>
        <p:spPr>
          <a:xfrm>
            <a:off x="606638" y="1585843"/>
            <a:ext cx="10647149" cy="1512164"/>
          </a:xfrm>
          <a:prstGeom prst="roundRect">
            <a:avLst>
              <a:gd name="adj" fmla="val 80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E53D313-87CC-4B58-9BA4-7B2DE0CB9A57}"/>
              </a:ext>
            </a:extLst>
          </p:cNvPr>
          <p:cNvSpPr/>
          <p:nvPr/>
        </p:nvSpPr>
        <p:spPr>
          <a:xfrm>
            <a:off x="606638" y="3476625"/>
            <a:ext cx="10647149" cy="578645"/>
          </a:xfrm>
          <a:prstGeom prst="roundRect">
            <a:avLst>
              <a:gd name="adj" fmla="val 2044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842A696-3E66-477D-B575-3791248C38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10091703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изучали на прошлом уроке?</a:t>
            </a:r>
          </a:p>
        </p:txBody>
      </p: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EAC1CED3-E05B-4438-B3EC-3F507338C5A6}"/>
              </a:ext>
            </a:extLst>
          </p:cNvPr>
          <p:cNvSpPr txBox="1">
            <a:spLocks/>
          </p:cNvSpPr>
          <p:nvPr/>
        </p:nvSpPr>
        <p:spPr>
          <a:xfrm>
            <a:off x="832677" y="1697877"/>
            <a:ext cx="9740073" cy="13044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send_sticker_command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context: </a:t>
            </a:r>
            <a:r>
              <a:rPr lang="en-US" sz="1430" dirty="0" err="1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sticker_file_id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CAACAgIAAxkBAAET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...&lt;</a:t>
            </a:r>
            <a:r>
              <a:rPr lang="ru-RU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длинная_строка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&gt;..."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Заранее сохранённый </a:t>
            </a:r>
            <a:r>
              <a:rPr lang="en-US" sz="1430" dirty="0" err="1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file_id</a:t>
            </a:r>
            <a:endParaRPr lang="en-US" sz="1430" dirty="0">
              <a:solidFill>
                <a:srgbClr val="98989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update.message.reply_sticker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FF1D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sticker_file_id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id="{6BDE1E1C-F2A1-4A14-B6A2-A38855FB0899}"/>
              </a:ext>
            </a:extLst>
          </p:cNvPr>
          <p:cNvSpPr txBox="1">
            <a:spLocks/>
          </p:cNvSpPr>
          <p:nvPr/>
        </p:nvSpPr>
        <p:spPr>
          <a:xfrm>
            <a:off x="832677" y="3596346"/>
            <a:ext cx="9740073" cy="504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application.add_handler(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sendsticker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send_sticker_command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58A14D-88AC-4016-AEAD-11285DED38F4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6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E43EB35-1151-4569-B8E0-F42AE2AB17D2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750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8647CEE7-C0C6-4275-906A-20B6BCE78C38}"/>
              </a:ext>
            </a:extLst>
          </p:cNvPr>
          <p:cNvSpPr/>
          <p:nvPr/>
        </p:nvSpPr>
        <p:spPr>
          <a:xfrm>
            <a:off x="606638" y="1581168"/>
            <a:ext cx="9086002" cy="2651108"/>
          </a:xfrm>
          <a:prstGeom prst="roundRect">
            <a:avLst>
              <a:gd name="adj" fmla="val 47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7F99ABE-FE08-44CA-8A5C-28AED7BD4E0A}"/>
              </a:ext>
            </a:extLst>
          </p:cNvPr>
          <p:cNvSpPr/>
          <p:nvPr/>
        </p:nvSpPr>
        <p:spPr>
          <a:xfrm>
            <a:off x="606639" y="4604886"/>
            <a:ext cx="9086002" cy="578645"/>
          </a:xfrm>
          <a:prstGeom prst="roundRect">
            <a:avLst>
              <a:gd name="adj" fmla="val 2044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22" name="Подзаголовок 2">
            <a:extLst>
              <a:ext uri="{FF2B5EF4-FFF2-40B4-BE49-F238E27FC236}">
                <a16:creationId xmlns:a16="http://schemas.microsoft.com/office/drawing/2014/main" id="{B22351F9-F407-44CE-A243-29FA2B0479A2}"/>
              </a:ext>
            </a:extLst>
          </p:cNvPr>
          <p:cNvSpPr txBox="1">
            <a:spLocks/>
          </p:cNvSpPr>
          <p:nvPr/>
        </p:nvSpPr>
        <p:spPr>
          <a:xfrm>
            <a:off x="832677" y="1695582"/>
            <a:ext cx="8859963" cy="2312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telegram.ext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MessageHandler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filters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sticker_obj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update.message.sticker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sticker_obj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sticker_id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sticker_obj.file_id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f"Sticker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ID: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sticker_id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Это не похоже на стикер."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842A696-3E66-477D-B575-3791248C38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10091703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изучали на прошлом уроке?</a:t>
            </a:r>
          </a:p>
        </p:txBody>
      </p: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8C3D7CA0-501F-4645-A2A0-E3A769BD84F7}"/>
              </a:ext>
            </a:extLst>
          </p:cNvPr>
          <p:cNvSpPr txBox="1">
            <a:spLocks/>
          </p:cNvSpPr>
          <p:nvPr/>
        </p:nvSpPr>
        <p:spPr>
          <a:xfrm>
            <a:off x="832677" y="4718258"/>
            <a:ext cx="9740073" cy="504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application.add_handler(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MessageHandler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filters.STICKER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sticker_handler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B086B9-711C-462E-90C5-779DA7DA8BF2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7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8A1112F-F10A-4BDA-9A1F-677469D046AA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42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7617C1-1F45-4A71-808C-2A0AE1301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1906" y="1543463"/>
            <a:ext cx="7232399" cy="3962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такое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API?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8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2" y="1517273"/>
            <a:ext cx="10783218" cy="2719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API (интерфейс программирования приложений)   </a:t>
            </a:r>
            <a:r>
              <a:rPr lang="ru-RU" sz="227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— это набор правил, который позволяет разным программам общаться друг с другом.</a:t>
            </a:r>
            <a:endParaRPr lang="en-US" sz="227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ru-RU" sz="100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Он работает как меню в ресторане: вы выбираете, что хотите, а система выполняет запрос, не раскрывая всех деталей работы. Благодаря API разработчики могут использовать функциональность других программ</a:t>
            </a:r>
            <a:endParaRPr lang="en-US" sz="227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27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без необходимости разбираться в их внутреннем устройстве.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846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10172</TotalTime>
  <Words>1462</Words>
  <Application>Microsoft Office PowerPoint</Application>
  <PresentationFormat>Широкоэкранный</PresentationFormat>
  <Paragraphs>266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Courier New</vt:lpstr>
      <vt:lpstr>SB Sans Display Light</vt:lpstr>
      <vt:lpstr>Calibri</vt:lpstr>
      <vt:lpstr>SB Sans Display</vt:lpstr>
      <vt:lpstr>Calibri Light</vt:lpstr>
      <vt:lpstr>SB Sans Display Semibold</vt:lpstr>
      <vt:lpstr>Тема Office</vt:lpstr>
      <vt:lpstr>ЧАТ-БОТ</vt:lpstr>
      <vt:lpstr>Что предстоит сегодня?</vt:lpstr>
      <vt:lpstr>Reply-клавиатура</vt:lpstr>
      <vt:lpstr>Inline-кнопки</vt:lpstr>
      <vt:lpstr>Сохранение данных</vt:lpstr>
      <vt:lpstr>Сохранение данных</vt:lpstr>
      <vt:lpstr>Что изучали на прошлом уроке?</vt:lpstr>
      <vt:lpstr>Что изучали на прошлом уроке?</vt:lpstr>
      <vt:lpstr>Что такое API?</vt:lpstr>
      <vt:lpstr>Познакомимся с GigaChat API</vt:lpstr>
      <vt:lpstr>Познакомимся с GigaChat API</vt:lpstr>
      <vt:lpstr>Познакомимся с GigaChat API</vt:lpstr>
      <vt:lpstr>Познакомимся с GigaChat API</vt:lpstr>
      <vt:lpstr>Познакомимся с GigaChat API</vt:lpstr>
      <vt:lpstr>Начнём разработку программы</vt:lpstr>
      <vt:lpstr>Начнём разработку программы</vt:lpstr>
      <vt:lpstr>Начнём разработку программы</vt:lpstr>
      <vt:lpstr>Начнём разработку программы</vt:lpstr>
      <vt:lpstr>Начнём разработку программы</vt:lpstr>
      <vt:lpstr>Начнём разработку программы</vt:lpstr>
      <vt:lpstr>Начнём разработку программы</vt:lpstr>
      <vt:lpstr>Начнём разработку программы</vt:lpstr>
      <vt:lpstr>Проверим работу бота</vt:lpstr>
      <vt:lpstr>А что можно добавить на практике?</vt:lpstr>
      <vt:lpstr>Время попрактиковаться!</vt:lpstr>
      <vt:lpstr>Чему мы сегодня научились?</vt:lpstr>
      <vt:lpstr>Что ещё можно изучить?</vt:lpstr>
      <vt:lpstr>Что ещё можно изучить?</vt:lpstr>
      <vt:lpstr>Не забудьте сохранить код! Поздравляем с окончанием курса!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КВИЗ</dc:title>
  <dc:creator>Lip Kurt</dc:creator>
  <cp:lastModifiedBy>Яхина Яна Ильдановна</cp:lastModifiedBy>
  <cp:revision>302</cp:revision>
  <dcterms:created xsi:type="dcterms:W3CDTF">2025-03-19T06:32:31Z</dcterms:created>
  <dcterms:modified xsi:type="dcterms:W3CDTF">2025-04-18T18:52:40Z</dcterms:modified>
</cp:coreProperties>
</file>