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408" r:id="rId4"/>
    <p:sldId id="409" r:id="rId5"/>
    <p:sldId id="411" r:id="rId6"/>
    <p:sldId id="391" r:id="rId7"/>
    <p:sldId id="415" r:id="rId8"/>
    <p:sldId id="416" r:id="rId9"/>
    <p:sldId id="417" r:id="rId10"/>
    <p:sldId id="418" r:id="rId11"/>
    <p:sldId id="419" r:id="rId12"/>
    <p:sldId id="420" r:id="rId13"/>
    <p:sldId id="389" r:id="rId14"/>
    <p:sldId id="421" r:id="rId15"/>
    <p:sldId id="422" r:id="rId16"/>
    <p:sldId id="424" r:id="rId17"/>
    <p:sldId id="425" r:id="rId18"/>
    <p:sldId id="426" r:id="rId19"/>
    <p:sldId id="427" r:id="rId20"/>
    <p:sldId id="428" r:id="rId21"/>
    <p:sldId id="429" r:id="rId22"/>
    <p:sldId id="430" r:id="rId23"/>
    <p:sldId id="414" r:id="rId24"/>
    <p:sldId id="413" r:id="rId25"/>
    <p:sldId id="431" r:id="rId26"/>
  </p:sldIdLst>
  <p:sldSz cx="12192000" cy="6858000"/>
  <p:notesSz cx="6858000" cy="9144000"/>
  <p:embeddedFontLst>
    <p:embeddedFont>
      <p:font typeface="SB Sans Display Semibold" panose="020B0703040504020204" pitchFamily="34" charset="0"/>
      <p:bold r:id="rId27"/>
    </p:embeddedFont>
    <p:embeddedFont>
      <p:font typeface="SB Sans Display Light" panose="020B0303040504020204" pitchFamily="34" charset="0"/>
      <p:regular r:id="rId28"/>
    </p:embeddedFont>
    <p:embeddedFont>
      <p:font typeface="SB Sans Display" panose="020B0503040504020204" pitchFamily="34" charset="0"/>
      <p:regular r:id="rId29"/>
      <p:bold r:id="rId30"/>
    </p:embeddedFont>
    <p:embeddedFont>
      <p:font typeface="Roboto Mono" panose="020B0604020202020204" charset="0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Open Sans" pitchFamily="2" charset="0"/>
      <p:regular r:id="rId36"/>
      <p:bold r:id="rId37"/>
      <p:italic r:id="rId38"/>
      <p:boldItalic r:id="rId39"/>
    </p:embeddedFont>
    <p:embeddedFont>
      <p:font typeface="Calibri Light" panose="020F0302020204030204" pitchFamily="34" charset="0"/>
      <p:regular r:id="rId40"/>
      <p:italic r:id="rId4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9898"/>
    <a:srgbClr val="FAAF3B"/>
    <a:srgbClr val="1DA137"/>
    <a:srgbClr val="FF1D25"/>
    <a:srgbClr val="3FA8F4"/>
    <a:srgbClr val="B2EB38"/>
    <a:srgbClr val="00A183"/>
    <a:srgbClr val="1C4F5F"/>
    <a:srgbClr val="31C2A7"/>
    <a:srgbClr val="00C5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1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FA4FB-8570-4BB0-A967-31142E6750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E7B8A1-C438-4387-BD38-438B1617BE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DB6A58-3B47-47E6-AAED-763715D29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8647F9-8999-4A4A-BD65-6F25679D9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57F038-787E-43AF-9E91-F5CE5013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4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7C64E-9113-4536-82B5-3B79E190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3A1CE2-8967-4E89-9D9D-499A5FAB0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678BCB-9457-49AA-8955-CB30360B8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4496FA-A16B-465F-8C6D-D9BB59FEC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DFBCA0-CA5D-4B50-95E5-B20AE6600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762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024D867-F388-48B3-AA45-2B9A90E98B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A69A5B-A848-4D2F-8648-BCA16CA2C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DEBE2C-2E66-4752-B45A-D9D4406F4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B7BD93-9508-4A89-AE23-8C8FDC54C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219160-2E40-45DC-AF47-557BA76B0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2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1148C-4544-455B-A057-A9BA71B4D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A37424-21E1-48FD-A31B-0F18C98B8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DA7107-D4D7-4FC0-BB37-D43FA3D24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FA2CDD-F76E-44A2-A373-1D4F2B47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FB985F-107E-480D-97CB-12C297AF9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6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40FFA-5EF9-4BD8-8F53-4406438BD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1A4794-F7CE-43B1-B501-DF509D9D4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8718FE-A58B-441D-ADBE-C40AB743A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9DF9C5-FC21-4FCB-8D77-3EC05F54E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97B76A-0FFF-4B0B-BFCE-772805C1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6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33756-60D7-4833-BFBB-F04A97064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AC347-2C4D-4234-BAED-8027DD4DC7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29AC96-228F-4D59-AC4C-CEB8EF841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084469-F65F-414A-8970-5701EBD7E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7CDF5C-64C8-44A4-AB67-CC4F90486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A27098-7790-403E-8871-F459D2CC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75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CBF74-A2BF-464D-9C0E-EEB39207C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92EDE5-3A69-4E85-8A7E-BDF7980D7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B219FF-C252-4694-AFFA-B08D76988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EB7FB58-4CB4-4012-BCBD-05F65210F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D55146B-5E7D-4A95-8D86-A5B977F7D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03AB26B-7FFE-4ED7-9E79-2CB06FC27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99A88D-616C-4FFF-B2D0-2DCFCA1E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BF96F02-CF09-4E79-A980-1A14C4617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169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DEED85-0B97-4B6B-AB45-22FF01CE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E32DC42-4C9E-40D5-8D85-68805F901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80EE3E-3B9B-4486-9B04-9040EAAFB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FC45A75-C4E9-4BD2-805F-206851F7D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7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1E934A-07A5-4189-9093-D8CCCFFEA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91564F0-EDD8-4481-977F-C833F4BF6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558107-2034-4098-A082-888768179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8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0FFF0-64EB-4B67-BB58-055D374A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430D51-F12F-4113-AFFD-E5CB1280D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D96FE4-17C1-412A-B931-C6A7ACC55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80FD3-221E-4D45-A9BF-BF3BBDD8D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504F89-ACCF-488A-B629-4E22E28F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2804AE-609E-4721-A1E2-FB00A974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4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C54DE-B659-4462-9947-74E8984A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9C5399-830C-4A78-84FA-03EDD2513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675487-7FE3-410A-BD81-819FE2A55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2EEB62-6067-4669-9D4B-5D1BA1C3C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6F7A22-6C1D-48DF-ADFE-29078CA6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C40E1F-D01D-4813-9C66-2C1E08379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6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A3CD1-B048-49D5-A9BF-7CDEF1ACC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5117D4-044C-48BF-A45C-BCA69AD42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C3F16D-0636-4D14-BE8C-F3118941B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E367-E857-49B1-9DC8-18AA62C60CC6}" type="datetimeFigureOut">
              <a:rPr lang="ru-RU" smtClean="0"/>
              <a:t>14.04.2025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C53FB8-ECA0-41CF-B710-00746A1E1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4BC485-445F-4C3A-84F5-AE589AFC6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7481E-5B03-4714-84B6-040A5596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62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B5CFBD-4BCC-4D7A-B39F-1DA62AA96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84EC7-AF8B-42D9-BFE4-D051FB362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443" y="447659"/>
            <a:ext cx="5707884" cy="1219213"/>
          </a:xfrm>
        </p:spPr>
        <p:txBody>
          <a:bodyPr anchor="t"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8700" b="1" spc="-1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</a:t>
            </a:r>
            <a:r>
              <a:rPr lang="ru-RU" sz="8700" b="1" spc="-4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А</a:t>
            </a:r>
            <a:r>
              <a:rPr lang="ru-RU" sz="8700" b="1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Т-БОТ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E37431-5603-4023-A1F2-C68E712C4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442" y="1583531"/>
            <a:ext cx="6379368" cy="1219213"/>
          </a:xfrm>
        </p:spPr>
        <p:txBody>
          <a:bodyPr anchor="t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7800" cap="all" spc="-250" dirty="0">
                <a:solidFill>
                  <a:schemeClr val="bg1"/>
                </a:solidFill>
                <a:latin typeface="SB Sans Display Light" panose="020B0303040504020204" pitchFamily="34" charset="0"/>
                <a:cs typeface="SB Sans Display Light" panose="020B0303040504020204" pitchFamily="34" charset="0"/>
              </a:rPr>
              <a:t>Занятие</a:t>
            </a:r>
            <a:r>
              <a:rPr lang="ru-RU" sz="7800" cap="all" spc="300" dirty="0">
                <a:solidFill>
                  <a:schemeClr val="bg1"/>
                </a:solidFill>
                <a:latin typeface="SB Sans Display Light" panose="020B0303040504020204" pitchFamily="34" charset="0"/>
                <a:cs typeface="SB Sans Display Light" panose="020B0303040504020204" pitchFamily="34" charset="0"/>
              </a:rPr>
              <a:t>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AE295E-BEDF-48F5-B5AF-9A7D5ADD13B7}"/>
              </a:ext>
            </a:extLst>
          </p:cNvPr>
          <p:cNvSpPr txBox="1"/>
          <p:nvPr/>
        </p:nvSpPr>
        <p:spPr>
          <a:xfrm>
            <a:off x="728663" y="3039745"/>
            <a:ext cx="9686762" cy="1604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0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Развитие бота: обработка команд,</a:t>
            </a:r>
          </a:p>
          <a:p>
            <a:pPr>
              <a:lnSpc>
                <a:spcPct val="110000"/>
              </a:lnSpc>
            </a:pPr>
            <a:r>
              <a:rPr lang="ru-RU" sz="30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взаимодействие с пользователями</a:t>
            </a:r>
          </a:p>
          <a:p>
            <a:pPr>
              <a:lnSpc>
                <a:spcPct val="110000"/>
              </a:lnSpc>
            </a:pPr>
            <a:r>
              <a:rPr lang="ru-RU" sz="30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и отправка стикеров в python-telegram-bot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1960D6-FA6F-44BD-8733-A42A87F4C18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0038" y="6101527"/>
            <a:ext cx="3790156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09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D4A46BE-8BE2-4421-AC86-0C84D608677C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9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228755-BE05-46EE-AAD2-DAA3A57179E5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FED765DD-2EDF-4E6D-BA1C-59BA63BF4C64}"/>
              </a:ext>
            </a:extLst>
          </p:cNvPr>
          <p:cNvSpPr/>
          <p:nvPr/>
        </p:nvSpPr>
        <p:spPr>
          <a:xfrm>
            <a:off x="606639" y="1581149"/>
            <a:ext cx="6144205" cy="3768725"/>
          </a:xfrm>
          <a:prstGeom prst="roundRect">
            <a:avLst>
              <a:gd name="adj" fmla="val 322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22893146-5A77-436F-9C12-6BF1474F96AF}"/>
              </a:ext>
            </a:extLst>
          </p:cNvPr>
          <p:cNvSpPr txBox="1">
            <a:spLocks/>
          </p:cNvSpPr>
          <p:nvPr/>
        </p:nvSpPr>
        <p:spPr>
          <a:xfrm>
            <a:off x="831090" y="1701556"/>
            <a:ext cx="5745923" cy="3421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telegram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keyboard = [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Привет!"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Как дела?"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(keyboard,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resize_keyboard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Привет! Нажми на кнопку:"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FD3F99CB-E324-4B78-8B58-7961957C4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en-US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Reply-</a:t>
            </a:r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клавиатура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AE05475-2308-4893-8F39-07A7037760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454" y="1578467"/>
            <a:ext cx="4578865" cy="245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517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0"/>
            <a:ext cx="7028601" cy="3691889"/>
          </a:xfrm>
          <a:prstGeom prst="roundRect">
            <a:avLst>
              <a:gd name="adj" fmla="val 330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701311"/>
            <a:ext cx="6513003" cy="3421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telegram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InlineKeyboardButton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context: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keyboard = [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Перейти на сайт"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"https://example.com"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(keyboard)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Нажми на кнопку для перехода на сайт:"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en-US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Inline-</a:t>
            </a:r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кнопки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313061-B11C-480A-B8E3-2B2B518B6F7D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10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3B7AB76-897F-4446-8C61-4059407882DA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24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0"/>
            <a:ext cx="6159286" cy="3695700"/>
          </a:xfrm>
          <a:prstGeom prst="roundRect">
            <a:avLst>
              <a:gd name="adj" fmla="val 34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8" y="1701311"/>
            <a:ext cx="5697432" cy="3421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telegram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InlineKeyboardButton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context: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keyboard = [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Перейти на сайт"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"https://example.com"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InlineKeyboardMarkup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(keyboard)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Нажми на кнопку для перехода на сайт:"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en-US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Inline-</a:t>
            </a:r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кнопки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313061-B11C-480A-B8E3-2B2B518B6F7D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11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3B7AB76-897F-4446-8C61-4059407882DA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80E15A3-7037-4433-91C3-9518409FE8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548" y="1581150"/>
            <a:ext cx="4583480" cy="24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80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19F9A628-660F-4AE9-8A5F-046E720EEC90}"/>
              </a:ext>
            </a:extLst>
          </p:cNvPr>
          <p:cNvSpPr/>
          <p:nvPr/>
        </p:nvSpPr>
        <p:spPr>
          <a:xfrm>
            <a:off x="606639" y="2064546"/>
            <a:ext cx="5387761" cy="552450"/>
          </a:xfrm>
          <a:prstGeom prst="roundRect">
            <a:avLst>
              <a:gd name="adj" fmla="val 2148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3473680"/>
            <a:ext cx="10647149" cy="2465158"/>
          </a:xfrm>
          <a:prstGeom prst="roundRect">
            <a:avLst>
              <a:gd name="adj" fmla="val 511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F3AF340E-0FB5-4B0F-8C97-C5F0AC326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Сохранение данных</a:t>
            </a: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FBEBB7D9-3744-4D7A-AEFA-DCA65DB5DFCD}"/>
              </a:ext>
            </a:extLst>
          </p:cNvPr>
          <p:cNvSpPr txBox="1">
            <a:spLocks/>
          </p:cNvSpPr>
          <p:nvPr/>
        </p:nvSpPr>
        <p:spPr>
          <a:xfrm>
            <a:off x="493747" y="1489691"/>
            <a:ext cx="9497978" cy="480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50" b="1" spc="-20" dirty="0">
                <a:solidFill>
                  <a:srgbClr val="1C4F5F"/>
                </a:solidFill>
                <a:latin typeface="SB Sans Display Semibold" panose="020B0703040504020204" pitchFamily="34" charset="0"/>
                <a:cs typeface="SB Sans Display Semibold" panose="020B0703040504020204" pitchFamily="34" charset="0"/>
              </a:rPr>
              <a:t>Словарь для хранения информации о пользователе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BD6C2906-E8F6-4FF8-9444-E60C834A4EE6}"/>
              </a:ext>
            </a:extLst>
          </p:cNvPr>
          <p:cNvSpPr txBox="1">
            <a:spLocks/>
          </p:cNvSpPr>
          <p:nvPr/>
        </p:nvSpPr>
        <p:spPr>
          <a:xfrm>
            <a:off x="493747" y="2901504"/>
            <a:ext cx="9497978" cy="480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50" b="1" spc="-20" dirty="0">
                <a:solidFill>
                  <a:srgbClr val="1C4F5F"/>
                </a:solidFill>
                <a:latin typeface="SB Sans Display Semibold" panose="020B0703040504020204" pitchFamily="34" charset="0"/>
                <a:cs typeface="SB Sans Display Semibold" panose="020B0703040504020204" pitchFamily="34" charset="0"/>
              </a:rPr>
              <a:t>Команда, с помощью которой бот запомнит наше имя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504BE97E-10D8-4D27-B100-905D5132E785}"/>
              </a:ext>
            </a:extLst>
          </p:cNvPr>
          <p:cNvSpPr txBox="1">
            <a:spLocks/>
          </p:cNvSpPr>
          <p:nvPr/>
        </p:nvSpPr>
        <p:spPr>
          <a:xfrm>
            <a:off x="832677" y="2183043"/>
            <a:ext cx="4888673" cy="3714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user_data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{}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name</a:t>
            </a:r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3623814"/>
            <a:ext cx="10323003" cy="2220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/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Имя</a:t>
            </a:r>
          </a:p>
          <a:p>
            <a:pPr algn="l"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context.args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name 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.join(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update.effective_user.id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user_data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 = name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Отлично,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 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Теперь я тебя запомнил."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Пожалуйста, укажи своё имя после команды /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84124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2418531"/>
            <a:ext cx="9430331" cy="2859868"/>
          </a:xfrm>
          <a:prstGeom prst="roundRect">
            <a:avLst>
              <a:gd name="adj" fmla="val 41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</a:t>
            </a:r>
            <a:r>
              <a:rPr lang="en-US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3</a:t>
            </a:r>
            <a:endParaRPr lang="ru-RU" sz="1400" dirty="0">
              <a:solidFill>
                <a:srgbClr val="005061"/>
              </a:solidFill>
              <a:latin typeface="SB Sans Display" panose="020B0503040504020204" pitchFamily="34" charset="0"/>
              <a:cs typeface="SB Sans Display" panose="020B0503040504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BD6C2906-E8F6-4FF8-9444-E60C834A4EE6}"/>
              </a:ext>
            </a:extLst>
          </p:cNvPr>
          <p:cNvSpPr txBox="1">
            <a:spLocks/>
          </p:cNvSpPr>
          <p:nvPr/>
        </p:nvSpPr>
        <p:spPr>
          <a:xfrm>
            <a:off x="493747" y="1475929"/>
            <a:ext cx="9497978" cy="891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50" b="1" spc="-20" dirty="0">
                <a:solidFill>
                  <a:srgbClr val="1C4F5F"/>
                </a:solidFill>
                <a:latin typeface="SB Sans Display Semibold" panose="020B0703040504020204" pitchFamily="34" charset="0"/>
                <a:cs typeface="SB Sans Display Semibold" panose="020B0703040504020204" pitchFamily="34" charset="0"/>
              </a:rPr>
              <a:t>Команда, с помощью которой бот запомнит наше имя (продолжение)</a:t>
            </a:r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2571046"/>
            <a:ext cx="8859963" cy="2511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greet_command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update.effective_user.id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user_data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name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user_data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Привет, </a:t>
            </a:r>
            <a:r>
              <a:rPr lang="ru-RU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 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Чем я могу помочь?"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Я не знаю твоего имени. Используй /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имя&gt;."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E0F4EB32-719D-4110-99F8-352BB978D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Сохранение данных</a:t>
            </a:r>
          </a:p>
        </p:txBody>
      </p:sp>
    </p:spTree>
    <p:extLst>
      <p:ext uri="{BB962C8B-B14F-4D97-AF65-F5344CB8AC3E}">
        <p14:creationId xmlns:p14="http://schemas.microsoft.com/office/powerpoint/2010/main" val="170191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2064197"/>
            <a:ext cx="9430331" cy="840928"/>
          </a:xfrm>
          <a:prstGeom prst="roundRect">
            <a:avLst>
              <a:gd name="adj" fmla="val 1458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</a:t>
            </a:r>
            <a:r>
              <a:rPr lang="en-US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4</a:t>
            </a:r>
            <a:endParaRPr lang="ru-RU" sz="1400" dirty="0">
              <a:solidFill>
                <a:srgbClr val="005061"/>
              </a:solidFill>
              <a:latin typeface="SB Sans Display" panose="020B0503040504020204" pitchFamily="34" charset="0"/>
              <a:cs typeface="SB Sans Display" panose="020B0503040504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2178616"/>
            <a:ext cx="8859963" cy="599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"greet"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greet_command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5636034-B37E-47B9-A41C-FAECAFA24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Зарегистрируем команды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FCE02F-4781-4EC8-B7E0-7F8DE48842BA}"/>
              </a:ext>
            </a:extLst>
          </p:cNvPr>
          <p:cNvSpPr txBox="1">
            <a:spLocks/>
          </p:cNvSpPr>
          <p:nvPr/>
        </p:nvSpPr>
        <p:spPr>
          <a:xfrm>
            <a:off x="493747" y="1489691"/>
            <a:ext cx="9497978" cy="480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50" b="1" spc="-20" dirty="0">
                <a:solidFill>
                  <a:srgbClr val="1C4F5F"/>
                </a:solidFill>
                <a:latin typeface="SB Sans Display Semibold" panose="020B0703040504020204" pitchFamily="34" charset="0"/>
                <a:cs typeface="SB Sans Display Semibold" panose="020B0703040504020204" pitchFamily="34" charset="0"/>
              </a:rPr>
              <a:t>Регистрируем новые команды внутри бота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481549" y="1205988"/>
            <a:ext cx="56778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9:38</a:t>
            </a:r>
            <a:endParaRPr lang="ru-RU" sz="1500" dirty="0">
              <a:solidFill>
                <a:schemeClr val="bg1">
                  <a:lumMod val="7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81549" y="2604089"/>
            <a:ext cx="56778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9:38</a:t>
            </a:r>
            <a:endParaRPr lang="ru-RU" sz="1500" dirty="0">
              <a:solidFill>
                <a:schemeClr val="bg1">
                  <a:lumMod val="7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06638" y="3276616"/>
            <a:ext cx="9430331" cy="2369008"/>
            <a:chOff x="606638" y="3276616"/>
            <a:chExt cx="9430331" cy="2369008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5407BAA8-A9E6-47ED-BA9F-74971A364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638" y="3276616"/>
              <a:ext cx="9430331" cy="2369008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7472430" y="3464277"/>
              <a:ext cx="2024018" cy="279595"/>
            </a:xfrm>
            <a:prstGeom prst="rect">
              <a:avLst/>
            </a:prstGeom>
            <a:solidFill>
              <a:srgbClr val="EFF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240089" y="4591426"/>
              <a:ext cx="1283023" cy="377895"/>
            </a:xfrm>
            <a:prstGeom prst="rect">
              <a:avLst/>
            </a:prstGeom>
            <a:solidFill>
              <a:srgbClr val="EFF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878398" y="5202935"/>
              <a:ext cx="3886786" cy="303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910449" y="4023034"/>
              <a:ext cx="4347351" cy="315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386267" y="3440430"/>
              <a:ext cx="156966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/</a:t>
              </a:r>
              <a:r>
                <a:rPr lang="en-GB" sz="1500" dirty="0" smtClean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s</a:t>
              </a:r>
              <a:r>
                <a:rPr lang="en-US" sz="1500" dirty="0" smtClean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e</a:t>
              </a:r>
              <a:r>
                <a:rPr lang="en-GB" sz="1500" dirty="0" err="1" smtClean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tname</a:t>
              </a:r>
              <a:r>
                <a:rPr lang="en-GB" sz="1500" dirty="0" smtClean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Иван</a:t>
              </a:r>
              <a:endParaRPr lang="ru-RU" sz="1500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194802" y="4596989"/>
              <a:ext cx="72167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/greet</a:t>
              </a:r>
              <a:endParaRPr lang="ru-RU" sz="1500" dirty="0">
                <a:solidFill>
                  <a:srgbClr val="168ACD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690713" y="4092810"/>
              <a:ext cx="67839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989898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10:56</a:t>
              </a:r>
              <a:endParaRPr lang="ru-RU" sz="1500" dirty="0">
                <a:solidFill>
                  <a:srgbClr val="989898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78397" y="5183737"/>
              <a:ext cx="5824751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5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Привет, Иван! Чем я могу помочь?</a:t>
              </a:r>
              <a:endParaRPr lang="ru-RU" sz="14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78397" y="4022706"/>
              <a:ext cx="4002213" cy="3154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5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Отлично, Иван! Теперь я тебя запомнил.</a:t>
              </a:r>
              <a:endParaRPr lang="ru-RU" sz="14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874092" y="4669017"/>
              <a:ext cx="67839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77C66A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10:56</a:t>
              </a:r>
              <a:endParaRPr lang="ru-RU" sz="1500" dirty="0">
                <a:solidFill>
                  <a:srgbClr val="77C66A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44721" y="3517705"/>
              <a:ext cx="67839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77C66A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10:56</a:t>
              </a:r>
              <a:endParaRPr lang="ru-RU" sz="1500" dirty="0">
                <a:solidFill>
                  <a:srgbClr val="77C66A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167929" y="5253098"/>
              <a:ext cx="67839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989898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10:56</a:t>
              </a:r>
              <a:endParaRPr lang="ru-RU" sz="1500" dirty="0">
                <a:solidFill>
                  <a:srgbClr val="989898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8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1581167"/>
            <a:ext cx="9432712" cy="2711433"/>
          </a:xfrm>
          <a:prstGeom prst="roundRect">
            <a:avLst>
              <a:gd name="adj" fmla="val 45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15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1695582"/>
            <a:ext cx="8859963" cy="2511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sqlite3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 = sqlite3.connect(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user_data.db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conn.cursor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cur.execute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"CREATE TABLE IF NOT EXISTS users (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INTEGER, name TEXT)"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conn.commit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Сохраним данные даже после перезапуска</a:t>
            </a:r>
          </a:p>
        </p:txBody>
      </p:sp>
    </p:spTree>
    <p:extLst>
      <p:ext uri="{BB962C8B-B14F-4D97-AF65-F5344CB8AC3E}">
        <p14:creationId xmlns:p14="http://schemas.microsoft.com/office/powerpoint/2010/main" val="2919153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69FE12C-D418-42E9-8EE8-131E4484982C}"/>
              </a:ext>
            </a:extLst>
          </p:cNvPr>
          <p:cNvSpPr/>
          <p:nvPr/>
        </p:nvSpPr>
        <p:spPr>
          <a:xfrm>
            <a:off x="606638" y="1585842"/>
            <a:ext cx="10647149" cy="3009017"/>
          </a:xfrm>
          <a:prstGeom prst="roundRect">
            <a:avLst>
              <a:gd name="adj" fmla="val 368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16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Подключаем базу данных</a:t>
            </a:r>
          </a:p>
        </p:txBody>
      </p:sp>
      <p:sp>
        <p:nvSpPr>
          <p:cNvPr id="14" name="Подзаголовок 2">
            <a:extLst>
              <a:ext uri="{FF2B5EF4-FFF2-40B4-BE49-F238E27FC236}">
                <a16:creationId xmlns:a16="http://schemas.microsoft.com/office/drawing/2014/main" id="{EAC1CED3-E05B-4438-B3EC-3F507338C5A6}"/>
              </a:ext>
            </a:extLst>
          </p:cNvPr>
          <p:cNvSpPr txBox="1">
            <a:spLocks/>
          </p:cNvSpPr>
          <p:nvPr/>
        </p:nvSpPr>
        <p:spPr>
          <a:xfrm>
            <a:off x="832677" y="1697877"/>
            <a:ext cx="10323003" cy="2432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context.args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name 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.join(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update.effective_user.id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cur.execute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"INSERT INTO users (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name) VALUES (?, ?)"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name))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conn.commit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Привет, {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name}!")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Пожалуйста, укажи своё имя после /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setname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22294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69FE12C-D418-42E9-8EE8-131E4484982C}"/>
              </a:ext>
            </a:extLst>
          </p:cNvPr>
          <p:cNvSpPr/>
          <p:nvPr/>
        </p:nvSpPr>
        <p:spPr>
          <a:xfrm>
            <a:off x="606638" y="1585843"/>
            <a:ext cx="10647149" cy="1512164"/>
          </a:xfrm>
          <a:prstGeom prst="roundRect">
            <a:avLst>
              <a:gd name="adj" fmla="val 809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17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Отправка стикеров</a:t>
            </a:r>
          </a:p>
        </p:txBody>
      </p:sp>
      <p:sp>
        <p:nvSpPr>
          <p:cNvPr id="14" name="Подзаголовок 2">
            <a:extLst>
              <a:ext uri="{FF2B5EF4-FFF2-40B4-BE49-F238E27FC236}">
                <a16:creationId xmlns:a16="http://schemas.microsoft.com/office/drawing/2014/main" id="{EAC1CED3-E05B-4438-B3EC-3F507338C5A6}"/>
              </a:ext>
            </a:extLst>
          </p:cNvPr>
          <p:cNvSpPr txBox="1">
            <a:spLocks/>
          </p:cNvSpPr>
          <p:nvPr/>
        </p:nvSpPr>
        <p:spPr>
          <a:xfrm>
            <a:off x="832677" y="1697877"/>
            <a:ext cx="9740073" cy="1304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send_sticker_command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context: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sticker_file_id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CAACAgIAAxkBAAET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...&lt;</a:t>
            </a:r>
            <a:r>
              <a:rPr lang="ru-RU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длинная_строка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&gt;..."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Заранее сохранённый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file_id</a:t>
            </a:r>
            <a:endParaRPr lang="en-US" sz="1430" dirty="0">
              <a:solidFill>
                <a:srgbClr val="98989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update.message.reply_sticker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sticker_file_id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29145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69FE12C-D418-42E9-8EE8-131E4484982C}"/>
              </a:ext>
            </a:extLst>
          </p:cNvPr>
          <p:cNvSpPr/>
          <p:nvPr/>
        </p:nvSpPr>
        <p:spPr>
          <a:xfrm>
            <a:off x="606638" y="1585843"/>
            <a:ext cx="10647149" cy="1512164"/>
          </a:xfrm>
          <a:prstGeom prst="roundRect">
            <a:avLst>
              <a:gd name="adj" fmla="val 809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3E53D313-87CC-4B58-9BA4-7B2DE0CB9A57}"/>
              </a:ext>
            </a:extLst>
          </p:cNvPr>
          <p:cNvSpPr/>
          <p:nvPr/>
        </p:nvSpPr>
        <p:spPr>
          <a:xfrm>
            <a:off x="606638" y="3476625"/>
            <a:ext cx="10647149" cy="578645"/>
          </a:xfrm>
          <a:prstGeom prst="roundRect">
            <a:avLst>
              <a:gd name="adj" fmla="val 2044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37515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18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Отправка стикеров</a:t>
            </a:r>
          </a:p>
        </p:txBody>
      </p:sp>
      <p:sp>
        <p:nvSpPr>
          <p:cNvPr id="14" name="Подзаголовок 2">
            <a:extLst>
              <a:ext uri="{FF2B5EF4-FFF2-40B4-BE49-F238E27FC236}">
                <a16:creationId xmlns:a16="http://schemas.microsoft.com/office/drawing/2014/main" id="{EAC1CED3-E05B-4438-B3EC-3F507338C5A6}"/>
              </a:ext>
            </a:extLst>
          </p:cNvPr>
          <p:cNvSpPr txBox="1">
            <a:spLocks/>
          </p:cNvSpPr>
          <p:nvPr/>
        </p:nvSpPr>
        <p:spPr>
          <a:xfrm>
            <a:off x="832677" y="1697877"/>
            <a:ext cx="9740073" cy="1304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send_sticker_command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context: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sticker_file_id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CAACAgIAAxkBAAET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...&lt;</a:t>
            </a:r>
            <a:r>
              <a:rPr lang="ru-RU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длинная_строка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&gt;..."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Заранее сохранённый </a:t>
            </a:r>
            <a:r>
              <a:rPr lang="en-US" sz="1430" dirty="0" err="1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file_id</a:t>
            </a:r>
            <a:endParaRPr lang="en-US" sz="1430" dirty="0">
              <a:solidFill>
                <a:srgbClr val="98989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update.message.reply_sticker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FF1D2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sticker_file_id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6" name="Подзаголовок 2">
            <a:extLst>
              <a:ext uri="{FF2B5EF4-FFF2-40B4-BE49-F238E27FC236}">
                <a16:creationId xmlns:a16="http://schemas.microsoft.com/office/drawing/2014/main" id="{6BDE1E1C-F2A1-4A14-B6A2-A38855FB0899}"/>
              </a:ext>
            </a:extLst>
          </p:cNvPr>
          <p:cNvSpPr txBox="1">
            <a:spLocks/>
          </p:cNvSpPr>
          <p:nvPr/>
        </p:nvSpPr>
        <p:spPr>
          <a:xfrm>
            <a:off x="832677" y="3596346"/>
            <a:ext cx="9740073" cy="50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sendsticker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send_sticker_command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392575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805F491-82EC-4857-9EA7-3FBE2B66B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84EC7-AF8B-42D9-BFE4-D051FB362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Что предстоит сегодня?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770A42-B80D-4843-AF48-AA2626FF1981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98FAAACB-F4E9-428F-B9A2-670FA3537DE2}"/>
              </a:ext>
            </a:extLst>
          </p:cNvPr>
          <p:cNvSpPr txBox="1">
            <a:spLocks/>
          </p:cNvSpPr>
          <p:nvPr/>
        </p:nvSpPr>
        <p:spPr>
          <a:xfrm>
            <a:off x="509622" y="1348776"/>
            <a:ext cx="10783218" cy="3901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6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Научить бота обрабатывать несколько различных команд</a:t>
            </a:r>
          </a:p>
          <a:p>
            <a:pPr algn="l">
              <a:lnSpc>
                <a:spcPct val="7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(помимо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/start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): 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/help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/info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/setname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/greet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и т. д. </a:t>
            </a:r>
          </a:p>
          <a:p>
            <a:pPr algn="l">
              <a:lnSpc>
                <a:spcPct val="16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Освоить работу с интерактивными элементами</a:t>
            </a:r>
          </a:p>
          <a:p>
            <a:pPr algn="l">
              <a:lnSpc>
                <a:spcPct val="7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(Reply-клавиатуры и Inline-кнопки).</a:t>
            </a:r>
          </a:p>
          <a:p>
            <a:pPr algn="l">
              <a:lnSpc>
                <a:spcPct val="16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Научиться сохранять пользовательские данные в памяти</a:t>
            </a:r>
          </a:p>
          <a:p>
            <a:pPr algn="l">
              <a:lnSpc>
                <a:spcPct val="7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(внутри словарей, в оперативной памяти) или в базе данных.</a:t>
            </a:r>
          </a:p>
          <a:p>
            <a:pPr algn="l">
              <a:lnSpc>
                <a:spcPct val="16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Научиться узнавать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file_id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стикеров и отправлять их</a:t>
            </a:r>
          </a:p>
          <a:p>
            <a:pPr algn="l">
              <a:lnSpc>
                <a:spcPct val="7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в сообщениях.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B94ADF4-AA90-4B60-9120-206CCECEE2BF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6C0B5677-D86F-4771-A891-966810197CAB}"/>
              </a:ext>
            </a:extLst>
          </p:cNvPr>
          <p:cNvSpPr txBox="1">
            <a:spLocks/>
          </p:cNvSpPr>
          <p:nvPr/>
        </p:nvSpPr>
        <p:spPr>
          <a:xfrm>
            <a:off x="915226" y="5387250"/>
            <a:ext cx="7794433" cy="675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30" spc="-20" dirty="0">
                <a:solidFill>
                  <a:srgbClr val="8DA7A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Сервисы Telegram и другие упоминаются только в образовательных целях и не являются рекламой.</a:t>
            </a:r>
          </a:p>
        </p:txBody>
      </p:sp>
    </p:spTree>
    <p:extLst>
      <p:ext uri="{BB962C8B-B14F-4D97-AF65-F5344CB8AC3E}">
        <p14:creationId xmlns:p14="http://schemas.microsoft.com/office/powerpoint/2010/main" val="2299602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47993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19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Отправка стикеров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6819F8-554B-423B-8C9E-FF48D64FF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8" y="1585843"/>
            <a:ext cx="9091544" cy="365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77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1581168"/>
            <a:ext cx="9086002" cy="2651108"/>
          </a:xfrm>
          <a:prstGeom prst="roundRect">
            <a:avLst>
              <a:gd name="adj" fmla="val 479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47993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20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1695582"/>
            <a:ext cx="8859963" cy="231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telegram.ext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MessageHandler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filters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update.message.sticker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sticker_obj.file_id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f"Sticker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ID: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sticker_id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Это не похоже на стикер."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Получение file_id присланного стикера</a:t>
            </a:r>
          </a:p>
        </p:txBody>
      </p:sp>
    </p:spTree>
    <p:extLst>
      <p:ext uri="{BB962C8B-B14F-4D97-AF65-F5344CB8AC3E}">
        <p14:creationId xmlns:p14="http://schemas.microsoft.com/office/powerpoint/2010/main" val="3167357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647CEE7-C0C6-4275-906A-20B6BCE78C38}"/>
              </a:ext>
            </a:extLst>
          </p:cNvPr>
          <p:cNvSpPr/>
          <p:nvPr/>
        </p:nvSpPr>
        <p:spPr>
          <a:xfrm>
            <a:off x="606638" y="1581168"/>
            <a:ext cx="9086002" cy="2651108"/>
          </a:xfrm>
          <a:prstGeom prst="roundRect">
            <a:avLst>
              <a:gd name="adj" fmla="val 479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7F99ABE-FE08-44CA-8A5C-28AED7BD4E0A}"/>
              </a:ext>
            </a:extLst>
          </p:cNvPr>
          <p:cNvSpPr/>
          <p:nvPr/>
        </p:nvSpPr>
        <p:spPr>
          <a:xfrm>
            <a:off x="606639" y="4604886"/>
            <a:ext cx="9086002" cy="578645"/>
          </a:xfrm>
          <a:prstGeom prst="roundRect">
            <a:avLst>
              <a:gd name="adj" fmla="val 2044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BFFC1-0F66-4326-9CB2-79A6E510EE76}"/>
              </a:ext>
            </a:extLst>
          </p:cNvPr>
          <p:cNvSpPr txBox="1"/>
          <p:nvPr/>
        </p:nvSpPr>
        <p:spPr>
          <a:xfrm>
            <a:off x="11419177" y="6360140"/>
            <a:ext cx="47993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21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DFDBC70-9B8A-42C4-BDA3-974817305EF4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B22351F9-F407-44CE-A243-29FA2B0479A2}"/>
              </a:ext>
            </a:extLst>
          </p:cNvPr>
          <p:cNvSpPr txBox="1">
            <a:spLocks/>
          </p:cNvSpPr>
          <p:nvPr/>
        </p:nvSpPr>
        <p:spPr>
          <a:xfrm>
            <a:off x="832677" y="1695582"/>
            <a:ext cx="8859963" cy="231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telegram.ext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MessageHandler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filters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update.message.sticker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sticker_id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sticker_obj.file_id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f"Sticker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ID: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sticker_id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Это не похоже на стикер."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42A696-3E66-477D-B575-3791248C3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10091703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Получение file_id присланного стикера</a:t>
            </a:r>
          </a:p>
        </p:txBody>
      </p:sp>
      <p:sp>
        <p:nvSpPr>
          <p:cNvPr id="14" name="Подзаголовок 2">
            <a:extLst>
              <a:ext uri="{FF2B5EF4-FFF2-40B4-BE49-F238E27FC236}">
                <a16:creationId xmlns:a16="http://schemas.microsoft.com/office/drawing/2014/main" id="{8C3D7CA0-501F-4645-A2A0-E3A769BD84F7}"/>
              </a:ext>
            </a:extLst>
          </p:cNvPr>
          <p:cNvSpPr txBox="1">
            <a:spLocks/>
          </p:cNvSpPr>
          <p:nvPr/>
        </p:nvSpPr>
        <p:spPr>
          <a:xfrm>
            <a:off x="832677" y="4718258"/>
            <a:ext cx="9740073" cy="50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MessageHandler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filters.STICKER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sticker_handler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229342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B5CFBD-4BCC-4D7A-B39F-1DA62AA96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1960D6-FA6F-44BD-8733-A42A87F4C18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0038" y="6101527"/>
            <a:ext cx="3790156" cy="396556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468A9A13-B564-4CF9-AE64-12FF708B3E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1255570"/>
            <a:ext cx="8396253" cy="1091390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3600" b="1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Время попрактиковаться!</a:t>
            </a:r>
          </a:p>
        </p:txBody>
      </p:sp>
    </p:spTree>
    <p:extLst>
      <p:ext uri="{BB962C8B-B14F-4D97-AF65-F5344CB8AC3E}">
        <p14:creationId xmlns:p14="http://schemas.microsoft.com/office/powerpoint/2010/main" val="925267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805F491-82EC-4857-9EA7-3FBE2B66B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84EC7-AF8B-42D9-BFE4-D051FB362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Чему мы сегодня научились?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98FAAACB-F4E9-428F-B9A2-670FA3537DE2}"/>
              </a:ext>
            </a:extLst>
          </p:cNvPr>
          <p:cNvSpPr txBox="1">
            <a:spLocks/>
          </p:cNvSpPr>
          <p:nvPr/>
        </p:nvSpPr>
        <p:spPr>
          <a:xfrm>
            <a:off x="509622" y="1441940"/>
            <a:ext cx="10798134" cy="4057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Научили бота обрабатывать несколько различных команд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(помимо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/start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): 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/help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/info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/setname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,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/greet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ea typeface="Roboto Mono" panose="00000009000000000000" pitchFamily="49" charset="0"/>
                <a:cs typeface="SB Sans Display" panose="020B0503040504020204" pitchFamily="34" charset="0"/>
              </a:rPr>
              <a:t> 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и т. д. 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Освоили работу с интерактивными элементами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(Reply-клавиатуры и </a:t>
            </a:r>
            <a:r>
              <a:rPr lang="ru-RU" sz="2700" dirty="0" err="1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Inline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-кнопки).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Научились сохранять пользовательские данные в памяти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(внутри словарей, в оперативной памяти) или в базе данных.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   Научились узнавать </a:t>
            </a:r>
            <a:r>
              <a:rPr lang="ru-RU" sz="2700" dirty="0">
                <a:solidFill>
                  <a:srgbClr val="1DA137"/>
                </a:solidFill>
                <a:latin typeface="Roboto Mono" panose="00000009000000000000" pitchFamily="49" charset="0"/>
                <a:ea typeface="Roboto Mono" panose="00000009000000000000" pitchFamily="49" charset="0"/>
                <a:cs typeface="SB Sans Display" panose="020B0503040504020204" pitchFamily="34" charset="0"/>
              </a:rPr>
              <a:t>file_id</a:t>
            </a:r>
            <a:r>
              <a:rPr lang="ru-RU" sz="2700" dirty="0">
                <a:solidFill>
                  <a:srgbClr val="1DA137"/>
                </a:solidFill>
                <a:latin typeface="SB Sans Display" panose="020B0503040504020204" pitchFamily="34" charset="0"/>
                <a:ea typeface="Roboto Mono" panose="00000009000000000000" pitchFamily="49" charset="0"/>
                <a:cs typeface="SB Sans Display" panose="020B0503040504020204" pitchFamily="34" charset="0"/>
              </a:rPr>
              <a:t> 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стикеров и отправлять их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ru-RU" sz="27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•</a:t>
            </a:r>
            <a:r>
              <a:rPr lang="ru-RU" sz="2700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   в сообщениях.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4DBCDB-74D8-4E66-9473-24D50D9956BA}"/>
              </a:ext>
            </a:extLst>
          </p:cNvPr>
          <p:cNvSpPr txBox="1"/>
          <p:nvPr/>
        </p:nvSpPr>
        <p:spPr>
          <a:xfrm>
            <a:off x="11419177" y="6360140"/>
            <a:ext cx="47993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2</a:t>
            </a:r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3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C2ADC5D-5C17-4F56-8C47-5561500FF8BD}"/>
              </a:ext>
            </a:extLst>
          </p:cNvPr>
          <p:cNvSpPr/>
          <p:nvPr/>
        </p:nvSpPr>
        <p:spPr>
          <a:xfrm rot="2700000">
            <a:off x="11330271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689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5D47829-F0BC-40B4-A7E5-2D5714A04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F9DCB9-5216-489E-90E9-5BDE3D41C9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0038" y="6101527"/>
            <a:ext cx="3790156" cy="396556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C564F845-CCE3-432D-BF3C-C547DA9A02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1728010"/>
            <a:ext cx="8396253" cy="1091390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36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Не забудьте сохранить код!</a:t>
            </a:r>
            <a:br>
              <a:rPr lang="ru-RU" sz="36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До встречи на следующем занятии!</a:t>
            </a:r>
          </a:p>
        </p:txBody>
      </p:sp>
    </p:spTree>
    <p:extLst>
      <p:ext uri="{BB962C8B-B14F-4D97-AF65-F5344CB8AC3E}">
        <p14:creationId xmlns:p14="http://schemas.microsoft.com/office/powerpoint/2010/main" val="209922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0"/>
            <a:ext cx="9436520" cy="4048125"/>
          </a:xfrm>
          <a:prstGeom prst="roundRect">
            <a:avLst>
              <a:gd name="adj" fmla="val 277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F3AF340E-0FB5-4B0F-8C97-C5F0AC326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Что изучали на прошлом уроке?</a:t>
            </a:r>
          </a:p>
        </p:txBody>
      </p: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694643"/>
            <a:ext cx="8829137" cy="37446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logging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telegram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Update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telegram.ext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ApplicationBuilder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asyncio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nest_asyncio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nest_asyncio.apply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Токен, полученный от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BotFather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BOT_TOKEN 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"YOUR_BOT_TOKEN_HERE"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Обработчик команды /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Ответ пользователю, который вызвал команду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Привет! Я твой первый бот на</a:t>
            </a:r>
            <a:endParaRPr lang="en-US" sz="1430" dirty="0">
              <a:solidFill>
                <a:srgbClr val="1DA13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python-telegram-bot. 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Чем могу помочь?"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B96F6D-160F-44C1-9B91-04AB453C683F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4955630-45BC-4070-A5E1-8E591541EF19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05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0"/>
            <a:ext cx="9436520" cy="4029075"/>
          </a:xfrm>
          <a:prstGeom prst="roundRect">
            <a:avLst>
              <a:gd name="adj" fmla="val 277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694643"/>
            <a:ext cx="8829137" cy="37446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>
                <a:solidFill>
                  <a:srgbClr val="3FA8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Создаём приложение (бота) с вашим токеном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ApplicationBuilder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().token(BOT_TOKEN).build()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Регистрируем обработчик команды /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app.add_handler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ru-RU" sz="1430" dirty="0">
                <a:solidFill>
                  <a:srgbClr val="9898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Запускаем бота и слушаем новые сообщения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app.run_polling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__name__ ==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"__main__"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asyncio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asyncio.run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(main())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Что изучали на прошлом уроке?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4A46BE-8BE2-4421-AC86-0C84D608677C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3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228755-BE05-46EE-AAD2-DAA3A57179E5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753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8481DA-13B0-4E46-BEDA-6563BD5A0632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4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E8BA8C4-E726-4302-A5AF-83E95E848C3B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7F6ADCDB-C448-43D6-94C6-AAE02FF9D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Что изучали на прошлом уроке?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609600" y="1574153"/>
            <a:ext cx="9439275" cy="2744861"/>
            <a:chOff x="609600" y="2285353"/>
            <a:chExt cx="9439275" cy="2744861"/>
          </a:xfrm>
        </p:grpSpPr>
        <p:pic>
          <p:nvPicPr>
            <p:cNvPr id="28" name="Рисунок 27">
              <a:extLst>
                <a:ext uri="{FF2B5EF4-FFF2-40B4-BE49-F238E27FC236}">
                  <a16:creationId xmlns:a16="http://schemas.microsoft.com/office/drawing/2014/main" id="{9A4E72CC-9215-480E-858A-B0CEE7186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2285353"/>
              <a:ext cx="9439275" cy="2744861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8381999" y="2456962"/>
              <a:ext cx="1216205" cy="257499"/>
            </a:xfrm>
            <a:prstGeom prst="rect">
              <a:avLst/>
            </a:prstGeom>
            <a:solidFill>
              <a:srgbClr val="EFF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432575" y="3821053"/>
              <a:ext cx="1092425" cy="299300"/>
            </a:xfrm>
            <a:prstGeom prst="rect">
              <a:avLst/>
            </a:prstGeom>
            <a:solidFill>
              <a:srgbClr val="EFF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18948" y="3015849"/>
              <a:ext cx="6062877" cy="509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18948" y="4398271"/>
              <a:ext cx="6062877" cy="520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8381999" y="2391296"/>
              <a:ext cx="67037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/start</a:t>
              </a:r>
              <a:endParaRPr lang="ru-RU" sz="1500" dirty="0">
                <a:solidFill>
                  <a:srgbClr val="168ACD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381999" y="3797188"/>
              <a:ext cx="67037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srgbClr val="168ACD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/start</a:t>
              </a:r>
              <a:endParaRPr lang="ru-RU" sz="1500" dirty="0">
                <a:solidFill>
                  <a:srgbClr val="168ACD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030420" y="2458598"/>
              <a:ext cx="56778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77C66A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9:38</a:t>
              </a:r>
              <a:endParaRPr lang="ru-RU" sz="1500" dirty="0">
                <a:solidFill>
                  <a:srgbClr val="77C66A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030420" y="3864490"/>
              <a:ext cx="56778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rgbClr val="77C66A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9:38</a:t>
              </a:r>
              <a:endParaRPr lang="ru-RU" sz="1500" dirty="0">
                <a:solidFill>
                  <a:srgbClr val="77C66A"/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18949" y="2971595"/>
              <a:ext cx="582475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Привет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!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Я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твой первый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бот </a:t>
              </a:r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на python-telegram-bot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.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Чем </a:t>
              </a:r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могу помочь ?</a:t>
              </a:r>
              <a:endPara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481549" y="3290340"/>
              <a:ext cx="56778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chemeClr val="bg1">
                      <a:lumMod val="75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9:38</a:t>
              </a:r>
              <a:endParaRPr lang="ru-RU" sz="1500" dirty="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18948" y="4369696"/>
              <a:ext cx="582475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Привет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!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Я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твой первый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бот </a:t>
              </a:r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на python-telegram-bot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.</a:t>
              </a:r>
              <a:r>
                <a:rPr lang="en-US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 </a:t>
              </a:r>
              <a:r>
                <a:rPr lang="ru-RU" sz="1500" dirty="0" smtClean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Чем </a:t>
              </a:r>
              <a:r>
                <a:rPr lang="ru-RU" sz="15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могу помочь ?</a:t>
              </a:r>
              <a:endPara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481549" y="4688441"/>
              <a:ext cx="56778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500" dirty="0" smtClean="0">
                  <a:solidFill>
                    <a:schemeClr val="bg1">
                      <a:lumMod val="75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9:38</a:t>
              </a:r>
              <a:endParaRPr lang="ru-RU" sz="1500" dirty="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684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770A42-B80D-4843-AF48-AA2626FF1981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5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B94ADF4-AA90-4B60-9120-206CCECEE2BF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F3AF340E-0FB5-4B0F-8C97-C5F0AC326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632461"/>
            <a:ext cx="7891427" cy="1088140"/>
          </a:xfrm>
        </p:spPr>
        <p:txBody>
          <a:bodyPr anchor="t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На этом уроке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CD222ECB-D884-4057-8E87-05D0F7DFD90E}"/>
              </a:ext>
            </a:extLst>
          </p:cNvPr>
          <p:cNvSpPr txBox="1">
            <a:spLocks/>
          </p:cNvSpPr>
          <p:nvPr/>
        </p:nvSpPr>
        <p:spPr>
          <a:xfrm>
            <a:off x="481047" y="1193339"/>
            <a:ext cx="9106298" cy="616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700" spc="-20" dirty="0">
                <a:solidFill>
                  <a:srgbClr val="1C4F5F"/>
                </a:solidFill>
                <a:latin typeface="SB Sans Display Semibold" panose="020B0703040504020204" pitchFamily="34" charset="0"/>
                <a:cs typeface="SB Sans Display Semibold" panose="020B0703040504020204" pitchFamily="34" charset="0"/>
              </a:rPr>
              <a:t>Научимся использовать новые взаимодействия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A6B4C2-8D62-4B0B-AD19-2498D7EE27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0" y="2062404"/>
            <a:ext cx="4583480" cy="24562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3D87F0-1466-4C64-910C-B2C46CEB1B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373" y="2062404"/>
            <a:ext cx="4583480" cy="24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89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1"/>
            <a:ext cx="9436520" cy="2312670"/>
          </a:xfrm>
          <a:prstGeom prst="roundRect">
            <a:avLst>
              <a:gd name="adj" fmla="val 511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715597"/>
            <a:ext cx="8829137" cy="1926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Я простой бот. Напиши /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info, 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чтобы узнать больше."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ru-RU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Я создан, чтобы помочь тебе. Попробуй написать что-нибудь!"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Добавим новые команды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4A46BE-8BE2-4421-AC86-0C84D608677C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6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228755-BE05-46EE-AAD2-DAA3A57179E5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80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1"/>
            <a:ext cx="9436520" cy="2312670"/>
          </a:xfrm>
          <a:prstGeom prst="roundRect">
            <a:avLst>
              <a:gd name="adj" fmla="val 511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08448541-951F-4809-B659-2520BF01AD60}"/>
              </a:ext>
            </a:extLst>
          </p:cNvPr>
          <p:cNvSpPr/>
          <p:nvPr/>
        </p:nvSpPr>
        <p:spPr>
          <a:xfrm>
            <a:off x="606639" y="4265356"/>
            <a:ext cx="9436520" cy="840044"/>
          </a:xfrm>
          <a:prstGeom prst="roundRect">
            <a:avLst>
              <a:gd name="adj" fmla="val 1304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715597"/>
            <a:ext cx="8829137" cy="1926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Я простой бот. Напиши /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info, 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чтобы узнать больше."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ru-RU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Я создан, чтобы помочь тебе. Попробуй написать что-нибудь!"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Добавим новые команды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4A46BE-8BE2-4421-AC86-0C84D608677C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7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228755-BE05-46EE-AAD2-DAA3A57179E5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06FD7C14-E965-47D8-BEAD-4D8F836FB9AC}"/>
              </a:ext>
            </a:extLst>
          </p:cNvPr>
          <p:cNvSpPr txBox="1">
            <a:spLocks/>
          </p:cNvSpPr>
          <p:nvPr/>
        </p:nvSpPr>
        <p:spPr>
          <a:xfrm>
            <a:off x="832677" y="4380752"/>
            <a:ext cx="8829137" cy="661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("help",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application.add_handler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CommandHandler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("info",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258275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6A7FBF-3AD2-4601-837C-28E000F04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A202098-DF3F-47AE-9450-BEDF2149CBB9}"/>
              </a:ext>
            </a:extLst>
          </p:cNvPr>
          <p:cNvSpPr/>
          <p:nvPr/>
        </p:nvSpPr>
        <p:spPr>
          <a:xfrm>
            <a:off x="606639" y="1581150"/>
            <a:ext cx="7028601" cy="3691889"/>
          </a:xfrm>
          <a:prstGeom prst="roundRect">
            <a:avLst>
              <a:gd name="adj" fmla="val 330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0E8A555-21DB-4C41-BB55-3C019DC49A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92" y="6307132"/>
            <a:ext cx="2530477" cy="289633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9AB08BD2-924B-4BB3-8061-3978D06CD7C7}"/>
              </a:ext>
            </a:extLst>
          </p:cNvPr>
          <p:cNvSpPr txBox="1">
            <a:spLocks/>
          </p:cNvSpPr>
          <p:nvPr/>
        </p:nvSpPr>
        <p:spPr>
          <a:xfrm>
            <a:off x="832677" y="1701311"/>
            <a:ext cx="6513003" cy="3421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telegram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async def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start_command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(update: Update, context: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ContextTypes.DEFAULT_TYPE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keyboard = [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Привет!"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[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KeyboardButton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Как дела?"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]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ReplyKeyboardMarkup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(keyboard,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resize_keyboard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30" dirty="0">
                <a:solidFill>
                  <a:srgbClr val="FAAF3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update.message.reply_text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430" dirty="0">
                <a:solidFill>
                  <a:srgbClr val="1DA1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Привет! Нажми на кнопку:"</a:t>
            </a: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ru-RU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3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reply_markup</a:t>
            </a:r>
            <a:endParaRPr lang="en-US" sz="143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en-US" sz="143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C0E24B-8EF0-43CE-9B5D-C0CA564E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047" y="536367"/>
            <a:ext cx="7891427" cy="812409"/>
          </a:xfrm>
        </p:spPr>
        <p:txBody>
          <a:bodyPr anchor="ctr">
            <a:noAutofit/>
          </a:bodyPr>
          <a:lstStyle/>
          <a:p>
            <a:pPr algn="l"/>
            <a:r>
              <a:rPr lang="en-US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Reply-</a:t>
            </a:r>
            <a:r>
              <a:rPr lang="ru-RU" sz="3600" b="1" dirty="0">
                <a:solidFill>
                  <a:srgbClr val="1C4F5F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клавиатура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4A46BE-8BE2-4421-AC86-0C84D608677C}"/>
              </a:ext>
            </a:extLst>
          </p:cNvPr>
          <p:cNvSpPr txBox="1"/>
          <p:nvPr/>
        </p:nvSpPr>
        <p:spPr>
          <a:xfrm>
            <a:off x="11499057" y="6360140"/>
            <a:ext cx="2238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dirty="0">
                <a:solidFill>
                  <a:srgbClr val="005061"/>
                </a:solidFill>
                <a:latin typeface="SB Sans Display" panose="020B0503040504020204" pitchFamily="34" charset="0"/>
                <a:cs typeface="SB Sans Display" panose="020B0503040504020204" pitchFamily="34" charset="0"/>
              </a:rPr>
              <a:t>8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228755-BE05-46EE-AAD2-DAA3A57179E5}"/>
              </a:ext>
            </a:extLst>
          </p:cNvPr>
          <p:cNvSpPr/>
          <p:nvPr/>
        </p:nvSpPr>
        <p:spPr>
          <a:xfrm rot="2700000">
            <a:off x="11410150" y="6446803"/>
            <a:ext cx="108708" cy="108708"/>
          </a:xfrm>
          <a:prstGeom prst="rect">
            <a:avLst/>
          </a:prstGeom>
          <a:solidFill>
            <a:srgbClr val="31C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822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9934</TotalTime>
  <Words>1283</Words>
  <Application>Microsoft Office PowerPoint</Application>
  <PresentationFormat>Широкоэкранный</PresentationFormat>
  <Paragraphs>244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Courier New</vt:lpstr>
      <vt:lpstr>SB Sans Display Semibold</vt:lpstr>
      <vt:lpstr>SB Sans Display Light</vt:lpstr>
      <vt:lpstr>SB Sans Display</vt:lpstr>
      <vt:lpstr>Roboto Mono</vt:lpstr>
      <vt:lpstr>Calibri</vt:lpstr>
      <vt:lpstr>Open Sans</vt:lpstr>
      <vt:lpstr>Calibri Light</vt:lpstr>
      <vt:lpstr>Тема Office</vt:lpstr>
      <vt:lpstr>ЧАТ-БОТ</vt:lpstr>
      <vt:lpstr>Что предстоит сегодня?</vt:lpstr>
      <vt:lpstr>Что изучали на прошлом уроке?</vt:lpstr>
      <vt:lpstr>Что изучали на прошлом уроке?</vt:lpstr>
      <vt:lpstr>Что изучали на прошлом уроке?</vt:lpstr>
      <vt:lpstr>На этом уроке</vt:lpstr>
      <vt:lpstr>Добавим новые команды</vt:lpstr>
      <vt:lpstr>Добавим новые команды</vt:lpstr>
      <vt:lpstr>Reply-клавиатура</vt:lpstr>
      <vt:lpstr>Reply-клавиатура</vt:lpstr>
      <vt:lpstr>Inline-кнопки</vt:lpstr>
      <vt:lpstr>Inline-кнопки</vt:lpstr>
      <vt:lpstr>Сохранение данных</vt:lpstr>
      <vt:lpstr>Сохранение данных</vt:lpstr>
      <vt:lpstr>Зарегистрируем команды</vt:lpstr>
      <vt:lpstr>Сохраним данные даже после перезапуска</vt:lpstr>
      <vt:lpstr>Подключаем базу данных</vt:lpstr>
      <vt:lpstr>Отправка стикеров</vt:lpstr>
      <vt:lpstr>Отправка стикеров</vt:lpstr>
      <vt:lpstr>Отправка стикеров</vt:lpstr>
      <vt:lpstr>Получение file_id присланного стикера</vt:lpstr>
      <vt:lpstr>Получение file_id присланного стикера</vt:lpstr>
      <vt:lpstr>Время попрактиковаться!</vt:lpstr>
      <vt:lpstr>Чему мы сегодня научились?</vt:lpstr>
      <vt:lpstr>Не забудьте сохранить код! До встречи на следующем занятии!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КВИЗ</dc:title>
  <dc:creator>Lip Kurt</dc:creator>
  <cp:lastModifiedBy>Яхина Яна Ильдановна</cp:lastModifiedBy>
  <cp:revision>263</cp:revision>
  <dcterms:created xsi:type="dcterms:W3CDTF">2025-03-19T06:32:31Z</dcterms:created>
  <dcterms:modified xsi:type="dcterms:W3CDTF">2025-04-14T12:12:15Z</dcterms:modified>
</cp:coreProperties>
</file>