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sldIdLst>
    <p:sldId id="256" r:id="rId2"/>
    <p:sldId id="258" r:id="rId3"/>
    <p:sldId id="261" r:id="rId4"/>
    <p:sldId id="389" r:id="rId5"/>
    <p:sldId id="390" r:id="rId6"/>
    <p:sldId id="391" r:id="rId7"/>
    <p:sldId id="392" r:id="rId8"/>
    <p:sldId id="393" r:id="rId9"/>
    <p:sldId id="394" r:id="rId10"/>
    <p:sldId id="395" r:id="rId11"/>
    <p:sldId id="396" r:id="rId12"/>
    <p:sldId id="398" r:id="rId13"/>
    <p:sldId id="399" r:id="rId14"/>
    <p:sldId id="400" r:id="rId15"/>
    <p:sldId id="402" r:id="rId16"/>
    <p:sldId id="401" r:id="rId17"/>
    <p:sldId id="403" r:id="rId18"/>
    <p:sldId id="404" r:id="rId19"/>
    <p:sldId id="405" r:id="rId20"/>
    <p:sldId id="406" r:id="rId21"/>
    <p:sldId id="407" r:id="rId22"/>
    <p:sldId id="408" r:id="rId23"/>
    <p:sldId id="409" r:id="rId24"/>
    <p:sldId id="410" r:id="rId25"/>
    <p:sldId id="411" r:id="rId26"/>
    <p:sldId id="412" r:id="rId27"/>
    <p:sldId id="413" r:id="rId28"/>
    <p:sldId id="414" r:id="rId29"/>
  </p:sldIdLst>
  <p:sldSz cx="12192000" cy="6858000"/>
  <p:notesSz cx="6858000" cy="9144000"/>
  <p:embeddedFontLst>
    <p:embeddedFont>
      <p:font typeface="Open Sans" pitchFamily="2" charset="0"/>
      <p:regular r:id="rId30"/>
      <p:bold r:id="rId31"/>
      <p:italic r:id="rId32"/>
      <p:boldItalic r:id="rId33"/>
    </p:embeddedFont>
    <p:embeddedFont>
      <p:font typeface="Roboto Mono" panose="00000009000000000000" pitchFamily="49" charset="0"/>
      <p:regular r:id="rId34"/>
      <p:bold r:id="rId35"/>
    </p:embeddedFont>
    <p:embeddedFont>
      <p:font typeface="SB Sans Text" panose="020B0503040504020204" pitchFamily="34" charset="-52"/>
      <p:regular r:id="rId36"/>
      <p:bold r:id="rId37"/>
      <p:italic r:id="rId38"/>
      <p:boldItalic r:id="rId39"/>
    </p:embeddedFont>
    <p:embeddedFont>
      <p:font typeface="SB Sans Display Semibold" panose="020B0703040504020204" pitchFamily="34" charset="0"/>
      <p:bold r:id="rId40"/>
    </p:embeddedFont>
    <p:embeddedFont>
      <p:font typeface="SB Sans Display Light" panose="020B0303040504020204" pitchFamily="34" charset="0"/>
      <p:regular r:id="rId41"/>
    </p:embeddedFont>
    <p:embeddedFont>
      <p:font typeface="SB Sans Display" panose="020B0503040504020204" pitchFamily="34" charset="0"/>
      <p:regular r:id="rId42"/>
      <p:bold r:id="rId43"/>
    </p:embeddedFont>
    <p:embeddedFont>
      <p:font typeface="Calibri" panose="020F0502020204030204" pitchFamily="34" charset="0"/>
      <p:regular r:id="rId44"/>
      <p:bold r:id="rId45"/>
      <p:italic r:id="rId46"/>
      <p:boldItalic r:id="rId47"/>
    </p:embeddedFont>
    <p:embeddedFont>
      <p:font typeface="Calibri Light" panose="020F0302020204030204" pitchFamily="34" charset="0"/>
      <p:regular r:id="rId48"/>
      <p:italic r:id="rId49"/>
    </p:embeddedFont>
  </p:embeddedFont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79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9DEE1"/>
    <a:srgbClr val="D1DAE6"/>
    <a:srgbClr val="77C66A"/>
    <a:srgbClr val="168ACD"/>
    <a:srgbClr val="EFFDDE"/>
    <a:srgbClr val="B2EB38"/>
    <a:srgbClr val="8DA7AF"/>
    <a:srgbClr val="1C4F5F"/>
    <a:srgbClr val="1DA137"/>
    <a:srgbClr val="3FA8F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868" autoAdjust="0"/>
    <p:restoredTop sz="94660"/>
  </p:normalViewPr>
  <p:slideViewPr>
    <p:cSldViewPr snapToGrid="0">
      <p:cViewPr varScale="1">
        <p:scale>
          <a:sx n="75" d="100"/>
          <a:sy n="75" d="100"/>
        </p:scale>
        <p:origin x="66" y="618"/>
      </p:cViewPr>
      <p:guideLst>
        <p:guide orient="horz" pos="2160"/>
        <p:guide pos="79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10.fntdata"/><Relationship Id="rId21" Type="http://schemas.openxmlformats.org/officeDocument/2006/relationships/slide" Target="slides/slide20.xml"/><Relationship Id="rId34" Type="http://schemas.openxmlformats.org/officeDocument/2006/relationships/font" Target="fonts/font5.fntdata"/><Relationship Id="rId42" Type="http://schemas.openxmlformats.org/officeDocument/2006/relationships/font" Target="fonts/font13.fntdata"/><Relationship Id="rId47" Type="http://schemas.openxmlformats.org/officeDocument/2006/relationships/font" Target="fonts/font18.fntdata"/><Relationship Id="rId50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3.fntdata"/><Relationship Id="rId37" Type="http://schemas.openxmlformats.org/officeDocument/2006/relationships/font" Target="fonts/font8.fntdata"/><Relationship Id="rId40" Type="http://schemas.openxmlformats.org/officeDocument/2006/relationships/font" Target="fonts/font11.fntdata"/><Relationship Id="rId45" Type="http://schemas.openxmlformats.org/officeDocument/2006/relationships/font" Target="fonts/font16.fntdata"/><Relationship Id="rId53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2.fntdata"/><Relationship Id="rId44" Type="http://schemas.openxmlformats.org/officeDocument/2006/relationships/font" Target="fonts/font15.fntdata"/><Relationship Id="rId52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font" Target="fonts/font1.fntdata"/><Relationship Id="rId35" Type="http://schemas.openxmlformats.org/officeDocument/2006/relationships/font" Target="fonts/font6.fntdata"/><Relationship Id="rId43" Type="http://schemas.openxmlformats.org/officeDocument/2006/relationships/font" Target="fonts/font14.fntdata"/><Relationship Id="rId48" Type="http://schemas.openxmlformats.org/officeDocument/2006/relationships/font" Target="fonts/font19.fntdata"/><Relationship Id="rId8" Type="http://schemas.openxmlformats.org/officeDocument/2006/relationships/slide" Target="slides/slide7.xml"/><Relationship Id="rId51" Type="http://schemas.openxmlformats.org/officeDocument/2006/relationships/viewProps" Target="view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4.fntdata"/><Relationship Id="rId38" Type="http://schemas.openxmlformats.org/officeDocument/2006/relationships/font" Target="fonts/font9.fntdata"/><Relationship Id="rId46" Type="http://schemas.openxmlformats.org/officeDocument/2006/relationships/font" Target="fonts/font17.fntdata"/><Relationship Id="rId20" Type="http://schemas.openxmlformats.org/officeDocument/2006/relationships/slide" Target="slides/slide19.xml"/><Relationship Id="rId41" Type="http://schemas.openxmlformats.org/officeDocument/2006/relationships/font" Target="fonts/font1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7.fntdata"/><Relationship Id="rId49" Type="http://schemas.openxmlformats.org/officeDocument/2006/relationships/font" Target="fonts/font20.fntdata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94FA4FB-8570-4BB0-A967-31142E67509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49E7B8A1-C438-4387-BD38-438B1617BEE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68DB6A58-3B47-47E6-AAED-763715D294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1DE367-E857-49B1-9DC8-18AA62C60CC6}" type="datetimeFigureOut">
              <a:rPr lang="ru-RU" smtClean="0"/>
              <a:t>18.04.2025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48647F9-8999-4A4A-BD65-6F25679D9B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BA57F038-787E-43AF-9E91-F5CE501360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D7481E-5B03-4714-84B6-040A5596816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833412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377C64E-9113-4536-82B5-3B79E1905F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F63A1CE2-8967-4E89-9D9D-499A5FAB02A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00678BCB-9457-49AA-8955-CB30360B89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1DE367-E857-49B1-9DC8-18AA62C60CC6}" type="datetimeFigureOut">
              <a:rPr lang="ru-RU" smtClean="0"/>
              <a:t>18.04.2025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884496FA-A16B-465F-8C6D-D9BB59FECF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06DFBCA0-CA5D-4B50-95E5-B20AE6600F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D7481E-5B03-4714-84B6-040A5596816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767623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E024D867-F388-48B3-AA45-2B9A90E98BD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2EA69A5B-A848-4D2F-8648-BCA16CA2C80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CEDEBE2C-2E66-4752-B45A-D9D4406F48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1DE367-E857-49B1-9DC8-18AA62C60CC6}" type="datetimeFigureOut">
              <a:rPr lang="ru-RU" smtClean="0"/>
              <a:t>18.04.2025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73B7BD93-9508-4A89-AE23-8C8FDC54CC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55219160-2E40-45DC-AF47-557BA76B0F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D7481E-5B03-4714-84B6-040A5596816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365276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A51148C-4544-455B-A057-A9BA71B4DE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6A37424-21E1-48FD-A31B-0F18C98B84B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8CDA7107-D4D7-4FC0-BB37-D43FA3D24B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1DE367-E857-49B1-9DC8-18AA62C60CC6}" type="datetimeFigureOut">
              <a:rPr lang="ru-RU" smtClean="0"/>
              <a:t>18.04.2025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1EFA2CDD-F76E-44A2-A373-1D4F2B472A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E9FB985F-107E-480D-97CB-12C297AF9C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D7481E-5B03-4714-84B6-040A5596816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436642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9540FFA-5EF9-4BD8-8F53-4406438BDE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8E1A4794-F7CE-43B1-B501-DF509D9D42B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008718FE-A58B-441D-ADBE-C40AB743A9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1DE367-E857-49B1-9DC8-18AA62C60CC6}" type="datetimeFigureOut">
              <a:rPr lang="ru-RU" smtClean="0"/>
              <a:t>18.04.2025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DE9DF9C5-FC21-4FCB-8D77-3EC05F54E4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797B76A-0FFF-4B0B-BFCE-772805C113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D7481E-5B03-4714-84B6-040A5596816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851653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6D33756-60D7-4833-BFBB-F04A970640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DDAC347-2C4D-4234-BAED-8027DD4DC79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FF29AC96-228F-4D59-AC4C-CEB8EF8418F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0E084469-F65F-414A-8970-5701EBD7E4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1DE367-E857-49B1-9DC8-18AA62C60CC6}" type="datetimeFigureOut">
              <a:rPr lang="ru-RU" smtClean="0"/>
              <a:t>18.04.2025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DB7CDF5C-64C8-44A4-AB67-CC4F90486B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D1A27098-7790-403E-8871-F459D2CCF2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D7481E-5B03-4714-84B6-040A5596816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228751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A4CBF74-A2BF-464D-9C0E-EEB39207C4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8592EDE5-3A69-4E85-8A7E-BDF7980D7DE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EEB219FF-C252-4694-AFFA-B08D7698883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5EB7FB58-4CB4-4012-BCBD-05F65210FD4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0D55146B-5E7D-4A95-8D86-A5B977F7DBA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703AB26B-7FFE-4ED7-9E79-2CB06FC273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1DE367-E857-49B1-9DC8-18AA62C60CC6}" type="datetimeFigureOut">
              <a:rPr lang="ru-RU" smtClean="0"/>
              <a:t>18.04.2025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CF99A88D-616C-4FFF-B2D0-2DCFCA1EBD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8BF96F02-CF09-4E79-A980-1A14C46176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D7481E-5B03-4714-84B6-040A5596816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281695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FDEED85-0B97-4B6B-AB45-22FF01CEB4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2E32DC42-4C9E-40D5-8D85-68805F9018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1DE367-E857-49B1-9DC8-18AA62C60CC6}" type="datetimeFigureOut">
              <a:rPr lang="ru-RU" smtClean="0"/>
              <a:t>18.04.2025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3B80EE3E-3B9B-4486-9B04-9040EAAFBF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5FC45A75-C4E9-4BD2-805F-206851F7DD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D7481E-5B03-4714-84B6-040A5596816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262779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D41E934A-07A5-4189-9093-D8CCCFFEAB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1DE367-E857-49B1-9DC8-18AA62C60CC6}" type="datetimeFigureOut">
              <a:rPr lang="ru-RU" smtClean="0"/>
              <a:t>18.04.2025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491564F0-EDD8-4481-977F-C833F4BF63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DB558107-2034-4098-A082-8887681791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D7481E-5B03-4714-84B6-040A5596816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47866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B80FFF0-64EB-4B67-BB58-055D374ACF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7430D51-F12F-4113-AFFD-E5CB1280DAE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51D96FE4-17C1-412A-B931-C6A7ACC55D6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6EF80FD3-221E-4D45-A9BF-BF3BBDD8DF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1DE367-E857-49B1-9DC8-18AA62C60CC6}" type="datetimeFigureOut">
              <a:rPr lang="ru-RU" smtClean="0"/>
              <a:t>18.04.2025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CC504F89-ACCF-488A-B629-4E22E28F18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4A2804AE-609E-4721-A1E2-FB00A97435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D7481E-5B03-4714-84B6-040A5596816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329492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3BC54DE-B659-4462-9947-74E8984A3F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3D9C5399-830C-4A78-84FA-03EDD25135F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11675487-7FE3-410A-BD81-819FE2A5550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822EEB62-6067-4669-9D4B-5D1BA1C3C2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1DE367-E857-49B1-9DC8-18AA62C60CC6}" type="datetimeFigureOut">
              <a:rPr lang="ru-RU" smtClean="0"/>
              <a:t>18.04.2025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1B6F7A22-6C1D-48DF-ADFE-29078CA6BF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4AC40E1F-D01D-4813-9C66-2C1E083791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D7481E-5B03-4714-84B6-040A5596816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430639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5CA3CD1-B048-49D5-A9BF-7CDEF1ACCF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855117D4-044C-48BF-A45C-BCA69AD426E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84C3F16D-0636-4D14-BE8C-F3118941BE1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1DE367-E857-49B1-9DC8-18AA62C60CC6}" type="datetimeFigureOut">
              <a:rPr lang="ru-RU" smtClean="0"/>
              <a:t>18.04.2025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42C53FB8-ECA0-41CF-B710-00746A1E10D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4E4BC485-445F-4C3A-84F5-AE589AFC664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D7481E-5B03-4714-84B6-040A5596816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616203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sv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svg"/><Relationship Id="rId5" Type="http://schemas.openxmlformats.org/officeDocument/2006/relationships/image" Target="../media/image4.png"/><Relationship Id="rId4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png"/><Relationship Id="rId5" Type="http://schemas.openxmlformats.org/officeDocument/2006/relationships/image" Target="../media/image6.svg"/><Relationship Id="rId4" Type="http://schemas.openxmlformats.org/officeDocument/2006/relationships/image" Target="../media/image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8.png"/><Relationship Id="rId4" Type="http://schemas.openxmlformats.org/officeDocument/2006/relationships/image" Target="../media/image6.sv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svg"/><Relationship Id="rId5" Type="http://schemas.openxmlformats.org/officeDocument/2006/relationships/image" Target="../media/image4.png"/><Relationship Id="rId4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png"/><Relationship Id="rId5" Type="http://schemas.openxmlformats.org/officeDocument/2006/relationships/image" Target="../media/image6.svg"/><Relationship Id="rId4" Type="http://schemas.openxmlformats.org/officeDocument/2006/relationships/image" Target="../media/image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7" Type="http://schemas.openxmlformats.org/officeDocument/2006/relationships/image" Target="../media/image2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svg"/><Relationship Id="rId5" Type="http://schemas.openxmlformats.org/officeDocument/2006/relationships/image" Target="../media/image4.png"/><Relationship Id="rId4" Type="http://schemas.openxmlformats.org/officeDocument/2006/relationships/image" Target="../media/image36.sv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7" Type="http://schemas.openxmlformats.org/officeDocument/2006/relationships/image" Target="../media/image26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svg"/><Relationship Id="rId5" Type="http://schemas.openxmlformats.org/officeDocument/2006/relationships/image" Target="../media/image4.png"/><Relationship Id="rId4" Type="http://schemas.openxmlformats.org/officeDocument/2006/relationships/image" Target="../media/image30.sv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34.sv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6.sv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9.png"/><Relationship Id="rId4" Type="http://schemas.openxmlformats.org/officeDocument/2006/relationships/image" Target="../media/image6.sv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7" Type="http://schemas.openxmlformats.org/officeDocument/2006/relationships/image" Target="../media/image31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svg"/><Relationship Id="rId5" Type="http://schemas.openxmlformats.org/officeDocument/2006/relationships/image" Target="../media/image4.png"/><Relationship Id="rId4" Type="http://schemas.openxmlformats.org/officeDocument/2006/relationships/image" Target="../media/image36.sv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sv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2.png"/><Relationship Id="rId4" Type="http://schemas.openxmlformats.org/officeDocument/2006/relationships/image" Target="../media/image6.sv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3.png"/><Relationship Id="rId4" Type="http://schemas.openxmlformats.org/officeDocument/2006/relationships/image" Target="../media/image6.sv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sv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sv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5.png"/><Relationship Id="rId5" Type="http://schemas.openxmlformats.org/officeDocument/2006/relationships/image" Target="../media/image6.svg"/><Relationship Id="rId4" Type="http://schemas.openxmlformats.org/officeDocument/2006/relationships/image" Target="../media/image4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6.png"/><Relationship Id="rId4" Type="http://schemas.openxmlformats.org/officeDocument/2006/relationships/image" Target="../media/image6.sv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sv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sv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sv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svg"/><Relationship Id="rId3" Type="http://schemas.openxmlformats.org/officeDocument/2006/relationships/image" Target="../media/image5.png"/><Relationship Id="rId7" Type="http://schemas.openxmlformats.org/officeDocument/2006/relationships/image" Target="../media/image6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svg"/><Relationship Id="rId5" Type="http://schemas.openxmlformats.org/officeDocument/2006/relationships/image" Target="../media/image4.png"/><Relationship Id="rId4" Type="http://schemas.openxmlformats.org/officeDocument/2006/relationships/image" Target="../media/image8.sv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svg"/><Relationship Id="rId5" Type="http://schemas.openxmlformats.org/officeDocument/2006/relationships/image" Target="../media/image4.png"/><Relationship Id="rId4" Type="http://schemas.openxmlformats.org/officeDocument/2006/relationships/image" Target="../media/image12.sv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sv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6.sv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svg"/><Relationship Id="rId5" Type="http://schemas.openxmlformats.org/officeDocument/2006/relationships/image" Target="../media/image4.png"/><Relationship Id="rId4" Type="http://schemas.openxmlformats.org/officeDocument/2006/relationships/image" Target="../media/image16.sv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openxmlformats.org/officeDocument/2006/relationships/image" Target="../media/image6.sv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svg"/><Relationship Id="rId5" Type="http://schemas.openxmlformats.org/officeDocument/2006/relationships/image" Target="../media/image4.png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5EB5CFBD-4BCC-4D7A-B39F-1DA62AA96D6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8884EC7-AF8B-42D9-BFE4-D051FB36298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74443" y="447659"/>
            <a:ext cx="5707884" cy="1219213"/>
          </a:xfrm>
        </p:spPr>
        <p:txBody>
          <a:bodyPr anchor="t">
            <a:noAutofit/>
          </a:bodyPr>
          <a:lstStyle/>
          <a:p>
            <a:pPr algn="l">
              <a:lnSpc>
                <a:spcPct val="100000"/>
              </a:lnSpc>
            </a:pPr>
            <a:r>
              <a:rPr lang="ru-RU" sz="8700" b="1" spc="-100" dirty="0">
                <a:solidFill>
                  <a:schemeClr val="bg1"/>
                </a:solidFill>
                <a:latin typeface="SB Sans Display" panose="020B0503040504020204" pitchFamily="34" charset="0"/>
                <a:cs typeface="SB Sans Display" panose="020B0503040504020204" pitchFamily="34" charset="0"/>
              </a:rPr>
              <a:t>Ч</a:t>
            </a:r>
            <a:r>
              <a:rPr lang="ru-RU" sz="8700" b="1" spc="-400" dirty="0">
                <a:solidFill>
                  <a:schemeClr val="bg1"/>
                </a:solidFill>
                <a:latin typeface="SB Sans Display" panose="020B0503040504020204" pitchFamily="34" charset="0"/>
                <a:cs typeface="SB Sans Display" panose="020B0503040504020204" pitchFamily="34" charset="0"/>
              </a:rPr>
              <a:t>А</a:t>
            </a:r>
            <a:r>
              <a:rPr lang="ru-RU" sz="8700" b="1" dirty="0">
                <a:solidFill>
                  <a:schemeClr val="bg1"/>
                </a:solidFill>
                <a:latin typeface="SB Sans Display" panose="020B0503040504020204" pitchFamily="34" charset="0"/>
                <a:cs typeface="SB Sans Display" panose="020B0503040504020204" pitchFamily="34" charset="0"/>
              </a:rPr>
              <a:t>Т-БОТ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43E37431-5603-4023-A1F2-C68E712C4E0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74442" y="1583531"/>
            <a:ext cx="6379368" cy="1219213"/>
          </a:xfrm>
        </p:spPr>
        <p:txBody>
          <a:bodyPr anchor="t">
            <a:no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</a:pPr>
            <a:r>
              <a:rPr lang="ru-RU" sz="7800" cap="all" spc="-250" dirty="0">
                <a:solidFill>
                  <a:schemeClr val="bg1"/>
                </a:solidFill>
                <a:latin typeface="SB Sans Display Light" panose="020B0303040504020204" pitchFamily="34" charset="0"/>
                <a:cs typeface="SB Sans Display Light" panose="020B0303040504020204" pitchFamily="34" charset="0"/>
              </a:rPr>
              <a:t>Занятие</a:t>
            </a:r>
            <a:r>
              <a:rPr lang="ru-RU" sz="7800" cap="all" spc="300" dirty="0">
                <a:solidFill>
                  <a:schemeClr val="bg1"/>
                </a:solidFill>
                <a:latin typeface="SB Sans Display Light" panose="020B0303040504020204" pitchFamily="34" charset="0"/>
                <a:cs typeface="SB Sans Display Light" panose="020B0303040504020204" pitchFamily="34" charset="0"/>
              </a:rPr>
              <a:t> 1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2AE295E-BEDF-48F5-B5AF-9A7D5ADD13B7}"/>
              </a:ext>
            </a:extLst>
          </p:cNvPr>
          <p:cNvSpPr txBox="1"/>
          <p:nvPr/>
        </p:nvSpPr>
        <p:spPr>
          <a:xfrm>
            <a:off x="728663" y="3039745"/>
            <a:ext cx="9686762" cy="10964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ru-RU" sz="3000" dirty="0">
                <a:solidFill>
                  <a:schemeClr val="bg1"/>
                </a:solidFill>
                <a:latin typeface="SB Sans Display" panose="020B0503040504020204" pitchFamily="34" charset="0"/>
                <a:cs typeface="SB Sans Display" panose="020B0503040504020204" pitchFamily="34" charset="0"/>
              </a:rPr>
              <a:t>Введение в чат-ботов и создание первого бота</a:t>
            </a:r>
          </a:p>
          <a:p>
            <a:pPr>
              <a:lnSpc>
                <a:spcPct val="110000"/>
              </a:lnSpc>
            </a:pPr>
            <a:r>
              <a:rPr lang="ru-RU" sz="3000" dirty="0">
                <a:solidFill>
                  <a:schemeClr val="bg1"/>
                </a:solidFill>
                <a:latin typeface="SB Sans Display" panose="020B0503040504020204" pitchFamily="34" charset="0"/>
                <a:cs typeface="SB Sans Display" panose="020B0503040504020204" pitchFamily="34" charset="0"/>
              </a:rPr>
              <a:t>на Python с использованием python-telegram-bot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5D1960D6-FA6F-44BD-8733-A42A87F4C182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7920038" y="6101527"/>
            <a:ext cx="3790156" cy="3965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25098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0F6A7FBF-3AD2-4601-837C-28E000F04D1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57A6A64A-165C-4C69-A492-4E50F5763AA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9341" y="1576243"/>
            <a:ext cx="5363332" cy="3276744"/>
          </a:xfrm>
          <a:prstGeom prst="rect">
            <a:avLst/>
          </a:prstGeom>
        </p:spPr>
      </p:pic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4DF339FA-0F18-4A54-84A6-C72F4F32BC6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27812" y="1576243"/>
            <a:ext cx="5363332" cy="3276744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49770A42-B80D-4843-AF48-AA2626FF1981}"/>
              </a:ext>
            </a:extLst>
          </p:cNvPr>
          <p:cNvSpPr txBox="1"/>
          <p:nvPr/>
        </p:nvSpPr>
        <p:spPr>
          <a:xfrm>
            <a:off x="11499057" y="6360140"/>
            <a:ext cx="223838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ru-RU" sz="1400" dirty="0">
                <a:solidFill>
                  <a:srgbClr val="005061"/>
                </a:solidFill>
                <a:latin typeface="SB Sans Display" panose="020B0503040504020204" pitchFamily="34" charset="0"/>
                <a:cs typeface="SB Sans Display" panose="020B0503040504020204" pitchFamily="34" charset="0"/>
              </a:rPr>
              <a:t>9</a:t>
            </a:r>
          </a:p>
        </p:txBody>
      </p:sp>
      <p:sp>
        <p:nvSpPr>
          <p:cNvPr id="26" name="Прямоугольник 25">
            <a:extLst>
              <a:ext uri="{FF2B5EF4-FFF2-40B4-BE49-F238E27FC236}">
                <a16:creationId xmlns:a16="http://schemas.microsoft.com/office/drawing/2014/main" id="{8B94ADF4-AA90-4B60-9120-206CCECEE2BF}"/>
              </a:ext>
            </a:extLst>
          </p:cNvPr>
          <p:cNvSpPr/>
          <p:nvPr/>
        </p:nvSpPr>
        <p:spPr>
          <a:xfrm rot="2700000">
            <a:off x="11410150" y="6446803"/>
            <a:ext cx="108708" cy="108708"/>
          </a:xfrm>
          <a:prstGeom prst="rect">
            <a:avLst/>
          </a:prstGeom>
          <a:solidFill>
            <a:srgbClr val="31C2A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B0E8A555-21DB-4C41-BB55-3C019DC49AD6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p:blipFill>
        <p:spPr>
          <a:xfrm>
            <a:off x="292892" y="6307132"/>
            <a:ext cx="2530477" cy="289633"/>
          </a:xfrm>
          <a:prstGeom prst="rect">
            <a:avLst/>
          </a:prstGeom>
        </p:spPr>
      </p:pic>
      <p:sp>
        <p:nvSpPr>
          <p:cNvPr id="16" name="Заголовок 1">
            <a:extLst>
              <a:ext uri="{FF2B5EF4-FFF2-40B4-BE49-F238E27FC236}">
                <a16:creationId xmlns:a16="http://schemas.microsoft.com/office/drawing/2014/main" id="{F3AF340E-0FB5-4B0F-8C97-C5F0AC326AB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81047" y="536367"/>
            <a:ext cx="7891427" cy="812409"/>
          </a:xfrm>
        </p:spPr>
        <p:txBody>
          <a:bodyPr anchor="ctr">
            <a:noAutofit/>
          </a:bodyPr>
          <a:lstStyle/>
          <a:p>
            <a:pPr algn="l"/>
            <a:r>
              <a:rPr lang="ru-RU" sz="3600" b="1" dirty="0">
                <a:solidFill>
                  <a:srgbClr val="1C4F5F"/>
                </a:solidFill>
                <a:latin typeface="SB Sans Display" panose="020B0503040504020204" pitchFamily="34" charset="0"/>
                <a:cs typeface="SB Sans Display" panose="020B0503040504020204" pitchFamily="34" charset="0"/>
              </a:rPr>
              <a:t>Установим </a:t>
            </a:r>
            <a:r>
              <a:rPr lang="en-US" sz="3600" b="1" dirty="0">
                <a:solidFill>
                  <a:srgbClr val="1C4F5F"/>
                </a:solidFill>
                <a:latin typeface="SB Sans Display" panose="020B0503040504020204" pitchFamily="34" charset="0"/>
                <a:cs typeface="SB Sans Display" panose="020B0503040504020204" pitchFamily="34" charset="0"/>
              </a:rPr>
              <a:t>Python</a:t>
            </a:r>
            <a:endParaRPr lang="ru-RU" sz="3600" b="1" dirty="0">
              <a:solidFill>
                <a:srgbClr val="1C4F5F"/>
              </a:solidFill>
              <a:latin typeface="SB Sans Display" panose="020B0503040504020204" pitchFamily="34" charset="0"/>
              <a:cs typeface="SB Sans Display" panose="020B0503040504020204" pitchFamily="34" charset="0"/>
            </a:endParaRPr>
          </a:p>
        </p:txBody>
      </p:sp>
      <p:sp>
        <p:nvSpPr>
          <p:cNvPr id="25" name="Прямоугольник: скругленные углы 24">
            <a:extLst>
              <a:ext uri="{FF2B5EF4-FFF2-40B4-BE49-F238E27FC236}">
                <a16:creationId xmlns:a16="http://schemas.microsoft.com/office/drawing/2014/main" id="{AD16C772-5DEB-49DA-BF87-855501C23CF2}"/>
              </a:ext>
            </a:extLst>
          </p:cNvPr>
          <p:cNvSpPr/>
          <p:nvPr/>
        </p:nvSpPr>
        <p:spPr>
          <a:xfrm>
            <a:off x="2012156" y="3958433"/>
            <a:ext cx="3188494" cy="301623"/>
          </a:xfrm>
          <a:prstGeom prst="roundRect">
            <a:avLst>
              <a:gd name="adj" fmla="val 13053"/>
            </a:avLst>
          </a:prstGeom>
          <a:noFill/>
          <a:ln w="21590">
            <a:solidFill>
              <a:srgbClr val="00A18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рямоугольник: скругленные углы 21">
            <a:extLst>
              <a:ext uri="{FF2B5EF4-FFF2-40B4-BE49-F238E27FC236}">
                <a16:creationId xmlns:a16="http://schemas.microsoft.com/office/drawing/2014/main" id="{D59733AD-251E-4A7F-AEC9-87F703933B7E}"/>
              </a:ext>
            </a:extLst>
          </p:cNvPr>
          <p:cNvSpPr/>
          <p:nvPr/>
        </p:nvSpPr>
        <p:spPr>
          <a:xfrm>
            <a:off x="4279106" y="4552949"/>
            <a:ext cx="921543" cy="230983"/>
          </a:xfrm>
          <a:prstGeom prst="roundRect">
            <a:avLst>
              <a:gd name="adj" fmla="val 20269"/>
            </a:avLst>
          </a:prstGeom>
          <a:noFill/>
          <a:ln w="21590">
            <a:solidFill>
              <a:srgbClr val="00A18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: скругленные углы 12">
            <a:extLst>
              <a:ext uri="{FF2B5EF4-FFF2-40B4-BE49-F238E27FC236}">
                <a16:creationId xmlns:a16="http://schemas.microsoft.com/office/drawing/2014/main" id="{D10B79DB-67B2-4202-9693-54C50A1A85E0}"/>
              </a:ext>
            </a:extLst>
          </p:cNvPr>
          <p:cNvSpPr/>
          <p:nvPr/>
        </p:nvSpPr>
        <p:spPr>
          <a:xfrm rot="5400000">
            <a:off x="1391842" y="2680892"/>
            <a:ext cx="1488278" cy="400050"/>
          </a:xfrm>
          <a:prstGeom prst="roundRect">
            <a:avLst>
              <a:gd name="adj" fmla="val 11268"/>
            </a:avLst>
          </a:prstGeom>
          <a:noFill/>
          <a:ln w="21590">
            <a:solidFill>
              <a:srgbClr val="00A18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50099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0F6A7FBF-3AD2-4601-837C-28E000F04D1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DE9522DE-A686-4749-A9F5-C3EDFF6040B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7" t="400" r="1362" b="685"/>
          <a:stretch/>
        </p:blipFill>
        <p:spPr>
          <a:xfrm>
            <a:off x="609600" y="1581150"/>
            <a:ext cx="7353300" cy="4146550"/>
          </a:xfrm>
          <a:prstGeom prst="roundRect">
            <a:avLst>
              <a:gd name="adj" fmla="val 3081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49770A42-B80D-4843-AF48-AA2626FF1981}"/>
              </a:ext>
            </a:extLst>
          </p:cNvPr>
          <p:cNvSpPr txBox="1"/>
          <p:nvPr/>
        </p:nvSpPr>
        <p:spPr>
          <a:xfrm>
            <a:off x="11419177" y="6360140"/>
            <a:ext cx="375153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ru-RU" sz="1400" dirty="0">
                <a:solidFill>
                  <a:srgbClr val="005061"/>
                </a:solidFill>
                <a:latin typeface="SB Sans Display" panose="020B0503040504020204" pitchFamily="34" charset="0"/>
                <a:cs typeface="SB Sans Display" panose="020B0503040504020204" pitchFamily="34" charset="0"/>
              </a:rPr>
              <a:t>10</a:t>
            </a:r>
          </a:p>
        </p:txBody>
      </p:sp>
      <p:sp>
        <p:nvSpPr>
          <p:cNvPr id="26" name="Прямоугольник 25">
            <a:extLst>
              <a:ext uri="{FF2B5EF4-FFF2-40B4-BE49-F238E27FC236}">
                <a16:creationId xmlns:a16="http://schemas.microsoft.com/office/drawing/2014/main" id="{8B94ADF4-AA90-4B60-9120-206CCECEE2BF}"/>
              </a:ext>
            </a:extLst>
          </p:cNvPr>
          <p:cNvSpPr/>
          <p:nvPr/>
        </p:nvSpPr>
        <p:spPr>
          <a:xfrm rot="2700000">
            <a:off x="11330271" y="6446803"/>
            <a:ext cx="108708" cy="108708"/>
          </a:xfrm>
          <a:prstGeom prst="rect">
            <a:avLst/>
          </a:prstGeom>
          <a:solidFill>
            <a:srgbClr val="31C2A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B0E8A555-21DB-4C41-BB55-3C019DC49AD6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292892" y="6307132"/>
            <a:ext cx="2530477" cy="289633"/>
          </a:xfrm>
          <a:prstGeom prst="rect">
            <a:avLst/>
          </a:prstGeom>
        </p:spPr>
      </p:pic>
      <p:sp>
        <p:nvSpPr>
          <p:cNvPr id="16" name="Заголовок 1">
            <a:extLst>
              <a:ext uri="{FF2B5EF4-FFF2-40B4-BE49-F238E27FC236}">
                <a16:creationId xmlns:a16="http://schemas.microsoft.com/office/drawing/2014/main" id="{F3AF340E-0FB5-4B0F-8C97-C5F0AC326AB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81047" y="536367"/>
            <a:ext cx="7891427" cy="812409"/>
          </a:xfrm>
        </p:spPr>
        <p:txBody>
          <a:bodyPr anchor="ctr">
            <a:noAutofit/>
          </a:bodyPr>
          <a:lstStyle/>
          <a:p>
            <a:pPr algn="l"/>
            <a:r>
              <a:rPr lang="ru-RU" sz="3600" b="1" dirty="0">
                <a:solidFill>
                  <a:srgbClr val="1C4F5F"/>
                </a:solidFill>
                <a:latin typeface="SB Sans Display" panose="020B0503040504020204" pitchFamily="34" charset="0"/>
                <a:cs typeface="SB Sans Display" panose="020B0503040504020204" pitchFamily="34" charset="0"/>
              </a:rPr>
              <a:t>Проверим установку</a:t>
            </a:r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36DE46E0-078A-4699-A176-C7F2A5F48D4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34376" y="1581150"/>
            <a:ext cx="3352800" cy="1590578"/>
          </a:xfrm>
          <a:prstGeom prst="rect">
            <a:avLst/>
          </a:prstGeom>
        </p:spPr>
      </p:pic>
      <p:sp>
        <p:nvSpPr>
          <p:cNvPr id="17" name="Прямоугольник: скругленные углы 16">
            <a:extLst>
              <a:ext uri="{FF2B5EF4-FFF2-40B4-BE49-F238E27FC236}">
                <a16:creationId xmlns:a16="http://schemas.microsoft.com/office/drawing/2014/main" id="{EFF615FA-5A95-4DE7-91E8-D355C25AF0E3}"/>
              </a:ext>
            </a:extLst>
          </p:cNvPr>
          <p:cNvSpPr/>
          <p:nvPr/>
        </p:nvSpPr>
        <p:spPr>
          <a:xfrm>
            <a:off x="1499395" y="2228850"/>
            <a:ext cx="469901" cy="221458"/>
          </a:xfrm>
          <a:prstGeom prst="roundRect">
            <a:avLst>
              <a:gd name="adj" fmla="val 17155"/>
            </a:avLst>
          </a:prstGeom>
          <a:noFill/>
          <a:ln w="21590">
            <a:solidFill>
              <a:srgbClr val="B2EB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824156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0F6A7FBF-3AD2-4601-837C-28E000F04D1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B0E8A555-21DB-4C41-BB55-3C019DC49AD6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292892" y="6307132"/>
            <a:ext cx="2530477" cy="289633"/>
          </a:xfrm>
          <a:prstGeom prst="rect">
            <a:avLst/>
          </a:prstGeom>
        </p:spPr>
      </p:pic>
      <p:sp>
        <p:nvSpPr>
          <p:cNvPr id="16" name="Заголовок 1">
            <a:extLst>
              <a:ext uri="{FF2B5EF4-FFF2-40B4-BE49-F238E27FC236}">
                <a16:creationId xmlns:a16="http://schemas.microsoft.com/office/drawing/2014/main" id="{F3AF340E-0FB5-4B0F-8C97-C5F0AC326AB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81047" y="536367"/>
            <a:ext cx="7891427" cy="812409"/>
          </a:xfrm>
        </p:spPr>
        <p:txBody>
          <a:bodyPr anchor="ctr">
            <a:noAutofit/>
          </a:bodyPr>
          <a:lstStyle/>
          <a:p>
            <a:pPr algn="l"/>
            <a:r>
              <a:rPr lang="ru-RU" sz="3600" b="1" dirty="0">
                <a:solidFill>
                  <a:srgbClr val="1C4F5F"/>
                </a:solidFill>
                <a:latin typeface="SB Sans Display" panose="020B0503040504020204" pitchFamily="34" charset="0"/>
                <a:cs typeface="SB Sans Display" panose="020B0503040504020204" pitchFamily="34" charset="0"/>
              </a:rPr>
              <a:t>Установим </a:t>
            </a:r>
            <a:r>
              <a:rPr lang="en-US" sz="3600" b="1" dirty="0">
                <a:solidFill>
                  <a:srgbClr val="1C4F5F"/>
                </a:solidFill>
                <a:latin typeface="SB Sans Display" panose="020B0503040504020204" pitchFamily="34" charset="0"/>
                <a:cs typeface="SB Sans Display" panose="020B0503040504020204" pitchFamily="34" charset="0"/>
              </a:rPr>
              <a:t>IDE</a:t>
            </a:r>
            <a:endParaRPr lang="ru-RU" sz="3600" b="1" dirty="0">
              <a:solidFill>
                <a:srgbClr val="1C4F5F"/>
              </a:solidFill>
              <a:latin typeface="SB Sans Display" panose="020B0503040504020204" pitchFamily="34" charset="0"/>
              <a:cs typeface="SB Sans Display" panose="020B0503040504020204" pitchFamily="34" charset="0"/>
            </a:endParaRPr>
          </a:p>
        </p:txBody>
      </p:sp>
      <p:sp>
        <p:nvSpPr>
          <p:cNvPr id="25" name="Заголовок 1">
            <a:extLst>
              <a:ext uri="{FF2B5EF4-FFF2-40B4-BE49-F238E27FC236}">
                <a16:creationId xmlns:a16="http://schemas.microsoft.com/office/drawing/2014/main" id="{FBEBB7D9-3744-4D7A-AEFA-DCA65DB5DFCD}"/>
              </a:ext>
            </a:extLst>
          </p:cNvPr>
          <p:cNvSpPr txBox="1">
            <a:spLocks/>
          </p:cNvSpPr>
          <p:nvPr/>
        </p:nvSpPr>
        <p:spPr>
          <a:xfrm>
            <a:off x="493747" y="1216611"/>
            <a:ext cx="7878727" cy="48031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sz="2700" b="1" spc="-40" dirty="0">
                <a:solidFill>
                  <a:srgbClr val="1C4F5F"/>
                </a:solidFill>
                <a:latin typeface="SB Sans Display Semibold" panose="020B0703040504020204" pitchFamily="34" charset="0"/>
                <a:cs typeface="SB Sans Display Semibold" panose="020B0703040504020204" pitchFamily="34" charset="0"/>
              </a:rPr>
              <a:t>(интегрированную среду разработки)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6637F03-40F3-4CF5-8B2E-2833C1D07E2B}"/>
              </a:ext>
            </a:extLst>
          </p:cNvPr>
          <p:cNvSpPr txBox="1"/>
          <p:nvPr/>
        </p:nvSpPr>
        <p:spPr>
          <a:xfrm>
            <a:off x="11419177" y="6360140"/>
            <a:ext cx="375153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ru-RU" sz="1400" dirty="0">
                <a:solidFill>
                  <a:srgbClr val="005061"/>
                </a:solidFill>
                <a:latin typeface="SB Sans Display" panose="020B0503040504020204" pitchFamily="34" charset="0"/>
                <a:cs typeface="SB Sans Display" panose="020B0503040504020204" pitchFamily="34" charset="0"/>
              </a:rPr>
              <a:t>11</a:t>
            </a:r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7480BC42-F994-4DFE-AFE7-EBCBEBB58D90}"/>
              </a:ext>
            </a:extLst>
          </p:cNvPr>
          <p:cNvSpPr/>
          <p:nvPr/>
        </p:nvSpPr>
        <p:spPr>
          <a:xfrm rot="2700000">
            <a:off x="11330271" y="6446803"/>
            <a:ext cx="108708" cy="108708"/>
          </a:xfrm>
          <a:prstGeom prst="rect">
            <a:avLst/>
          </a:prstGeom>
          <a:solidFill>
            <a:srgbClr val="31C2A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681A8FC9-1A92-459B-9ECE-AF1AEBD7E6E9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47"/>
          <a:stretch/>
        </p:blipFill>
        <p:spPr>
          <a:xfrm>
            <a:off x="615801" y="2005013"/>
            <a:ext cx="7908105" cy="3862387"/>
          </a:xfrm>
          <a:prstGeom prst="roundRect">
            <a:avLst>
              <a:gd name="adj" fmla="val 300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</p:spTree>
    <p:extLst>
      <p:ext uri="{BB962C8B-B14F-4D97-AF65-F5344CB8AC3E}">
        <p14:creationId xmlns:p14="http://schemas.microsoft.com/office/powerpoint/2010/main" val="4379213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0F6A7FBF-3AD2-4601-837C-28E000F04D1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0" name="Рисунок 19">
            <a:extLst>
              <a:ext uri="{FF2B5EF4-FFF2-40B4-BE49-F238E27FC236}">
                <a16:creationId xmlns:a16="http://schemas.microsoft.com/office/drawing/2014/main" id="{D7CF02ED-0E42-425C-90B6-DB27BE58799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6381" y="1576243"/>
            <a:ext cx="5363332" cy="4155820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AB373FF5-2C1A-4ADE-BBFD-B554A7E2CBC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6513" y="1576243"/>
            <a:ext cx="5340477" cy="4155820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B0E8A555-21DB-4C41-BB55-3C019DC49AD6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p:blipFill>
        <p:spPr>
          <a:xfrm>
            <a:off x="292892" y="6307132"/>
            <a:ext cx="2530477" cy="289633"/>
          </a:xfrm>
          <a:prstGeom prst="rect">
            <a:avLst/>
          </a:prstGeom>
        </p:spPr>
      </p:pic>
      <p:sp>
        <p:nvSpPr>
          <p:cNvPr id="16" name="Заголовок 1">
            <a:extLst>
              <a:ext uri="{FF2B5EF4-FFF2-40B4-BE49-F238E27FC236}">
                <a16:creationId xmlns:a16="http://schemas.microsoft.com/office/drawing/2014/main" id="{F3AF340E-0FB5-4B0F-8C97-C5F0AC326AB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81047" y="536367"/>
            <a:ext cx="7891427" cy="812409"/>
          </a:xfrm>
        </p:spPr>
        <p:txBody>
          <a:bodyPr anchor="ctr">
            <a:noAutofit/>
          </a:bodyPr>
          <a:lstStyle/>
          <a:p>
            <a:pPr algn="l"/>
            <a:r>
              <a:rPr lang="ru-RU" sz="3600" b="1" dirty="0">
                <a:solidFill>
                  <a:srgbClr val="1C4F5F"/>
                </a:solidFill>
                <a:latin typeface="SB Sans Display" panose="020B0503040504020204" pitchFamily="34" charset="0"/>
                <a:cs typeface="SB Sans Display" panose="020B0503040504020204" pitchFamily="34" charset="0"/>
              </a:rPr>
              <a:t>Установим </a:t>
            </a:r>
            <a:r>
              <a:rPr lang="en-US" sz="3600" b="1" dirty="0">
                <a:solidFill>
                  <a:srgbClr val="1C4F5F"/>
                </a:solidFill>
                <a:latin typeface="SB Sans Display" panose="020B0503040504020204" pitchFamily="34" charset="0"/>
                <a:cs typeface="SB Sans Display" panose="020B0503040504020204" pitchFamily="34" charset="0"/>
              </a:rPr>
              <a:t>IDE</a:t>
            </a:r>
            <a:endParaRPr lang="ru-RU" sz="3600" b="1" dirty="0">
              <a:solidFill>
                <a:srgbClr val="1C4F5F"/>
              </a:solidFill>
              <a:latin typeface="SB Sans Display" panose="020B0503040504020204" pitchFamily="34" charset="0"/>
              <a:cs typeface="SB Sans Display" panose="020B0503040504020204" pitchFamily="34" charset="0"/>
            </a:endParaRPr>
          </a:p>
        </p:txBody>
      </p:sp>
      <p:sp>
        <p:nvSpPr>
          <p:cNvPr id="25" name="Прямоугольник: скругленные углы 24">
            <a:extLst>
              <a:ext uri="{FF2B5EF4-FFF2-40B4-BE49-F238E27FC236}">
                <a16:creationId xmlns:a16="http://schemas.microsoft.com/office/drawing/2014/main" id="{AD16C772-5DEB-49DA-BF87-855501C23CF2}"/>
              </a:ext>
            </a:extLst>
          </p:cNvPr>
          <p:cNvSpPr/>
          <p:nvPr/>
        </p:nvSpPr>
        <p:spPr>
          <a:xfrm>
            <a:off x="784225" y="2667000"/>
            <a:ext cx="4687888" cy="1888330"/>
          </a:xfrm>
          <a:prstGeom prst="roundRect">
            <a:avLst>
              <a:gd name="adj" fmla="val 6692"/>
            </a:avLst>
          </a:prstGeom>
          <a:noFill/>
          <a:ln w="21590">
            <a:solidFill>
              <a:srgbClr val="00A18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рямоугольник: скругленные углы 21">
            <a:extLst>
              <a:ext uri="{FF2B5EF4-FFF2-40B4-BE49-F238E27FC236}">
                <a16:creationId xmlns:a16="http://schemas.microsoft.com/office/drawing/2014/main" id="{D59733AD-251E-4A7F-AEC9-87F703933B7E}"/>
              </a:ext>
            </a:extLst>
          </p:cNvPr>
          <p:cNvSpPr/>
          <p:nvPr/>
        </p:nvSpPr>
        <p:spPr>
          <a:xfrm>
            <a:off x="4060031" y="5342730"/>
            <a:ext cx="876300" cy="315120"/>
          </a:xfrm>
          <a:prstGeom prst="roundRect">
            <a:avLst>
              <a:gd name="adj" fmla="val 15735"/>
            </a:avLst>
          </a:prstGeom>
          <a:noFill/>
          <a:ln w="21590">
            <a:solidFill>
              <a:srgbClr val="00A18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55858F8-6F25-4D8F-A3B1-2D194B686E82}"/>
              </a:ext>
            </a:extLst>
          </p:cNvPr>
          <p:cNvSpPr txBox="1"/>
          <p:nvPr/>
        </p:nvSpPr>
        <p:spPr>
          <a:xfrm>
            <a:off x="11419177" y="6360140"/>
            <a:ext cx="375153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ru-RU" sz="1400" dirty="0">
                <a:solidFill>
                  <a:srgbClr val="005061"/>
                </a:solidFill>
                <a:latin typeface="SB Sans Display" panose="020B0503040504020204" pitchFamily="34" charset="0"/>
                <a:cs typeface="SB Sans Display" panose="020B0503040504020204" pitchFamily="34" charset="0"/>
              </a:rPr>
              <a:t>12</a:t>
            </a:r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12441EE5-8485-4C1B-A560-CCA582A70E7C}"/>
              </a:ext>
            </a:extLst>
          </p:cNvPr>
          <p:cNvSpPr/>
          <p:nvPr/>
        </p:nvSpPr>
        <p:spPr>
          <a:xfrm rot="2700000">
            <a:off x="11330271" y="6446803"/>
            <a:ext cx="108708" cy="108708"/>
          </a:xfrm>
          <a:prstGeom prst="rect">
            <a:avLst/>
          </a:prstGeom>
          <a:solidFill>
            <a:srgbClr val="31C2A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525170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0F6A7FBF-3AD2-4601-837C-28E000F04D1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FB98C08C-A565-48EB-8CF9-1943F45AF0D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6155" y="1576242"/>
            <a:ext cx="5319755" cy="4155820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B0E8A555-21DB-4C41-BB55-3C019DC49AD6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292892" y="6307132"/>
            <a:ext cx="2530477" cy="289633"/>
          </a:xfrm>
          <a:prstGeom prst="rect">
            <a:avLst/>
          </a:prstGeom>
        </p:spPr>
      </p:pic>
      <p:sp>
        <p:nvSpPr>
          <p:cNvPr id="16" name="Заголовок 1">
            <a:extLst>
              <a:ext uri="{FF2B5EF4-FFF2-40B4-BE49-F238E27FC236}">
                <a16:creationId xmlns:a16="http://schemas.microsoft.com/office/drawing/2014/main" id="{F3AF340E-0FB5-4B0F-8C97-C5F0AC326AB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81047" y="536367"/>
            <a:ext cx="7891427" cy="812409"/>
          </a:xfrm>
        </p:spPr>
        <p:txBody>
          <a:bodyPr anchor="ctr">
            <a:noAutofit/>
          </a:bodyPr>
          <a:lstStyle/>
          <a:p>
            <a:pPr algn="l"/>
            <a:r>
              <a:rPr lang="ru-RU" sz="3600" b="1" dirty="0">
                <a:solidFill>
                  <a:srgbClr val="1C4F5F"/>
                </a:solidFill>
                <a:latin typeface="SB Sans Display" panose="020B0503040504020204" pitchFamily="34" charset="0"/>
                <a:cs typeface="SB Sans Display" panose="020B0503040504020204" pitchFamily="34" charset="0"/>
              </a:rPr>
              <a:t>Установим </a:t>
            </a:r>
            <a:r>
              <a:rPr lang="en-US" sz="3600" b="1" dirty="0">
                <a:solidFill>
                  <a:srgbClr val="1C4F5F"/>
                </a:solidFill>
                <a:latin typeface="SB Sans Display" panose="020B0503040504020204" pitchFamily="34" charset="0"/>
                <a:cs typeface="SB Sans Display" panose="020B0503040504020204" pitchFamily="34" charset="0"/>
              </a:rPr>
              <a:t>IDE</a:t>
            </a:r>
            <a:endParaRPr lang="ru-RU" sz="3600" b="1" dirty="0">
              <a:solidFill>
                <a:srgbClr val="1C4F5F"/>
              </a:solidFill>
              <a:latin typeface="SB Sans Display" panose="020B0503040504020204" pitchFamily="34" charset="0"/>
              <a:cs typeface="SB Sans Display" panose="020B0503040504020204" pitchFamily="34" charset="0"/>
            </a:endParaRPr>
          </a:p>
        </p:txBody>
      </p:sp>
      <p:sp>
        <p:nvSpPr>
          <p:cNvPr id="25" name="Прямоугольник: скругленные углы 24">
            <a:extLst>
              <a:ext uri="{FF2B5EF4-FFF2-40B4-BE49-F238E27FC236}">
                <a16:creationId xmlns:a16="http://schemas.microsoft.com/office/drawing/2014/main" id="{AD16C772-5DEB-49DA-BF87-855501C23CF2}"/>
              </a:ext>
            </a:extLst>
          </p:cNvPr>
          <p:cNvSpPr/>
          <p:nvPr/>
        </p:nvSpPr>
        <p:spPr>
          <a:xfrm>
            <a:off x="2464610" y="3808113"/>
            <a:ext cx="1971676" cy="302400"/>
          </a:xfrm>
          <a:prstGeom prst="roundRect">
            <a:avLst>
              <a:gd name="adj" fmla="val 14673"/>
            </a:avLst>
          </a:prstGeom>
          <a:noFill/>
          <a:ln w="21590">
            <a:solidFill>
              <a:srgbClr val="00A18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рямоугольник: скругленные углы 21">
            <a:extLst>
              <a:ext uri="{FF2B5EF4-FFF2-40B4-BE49-F238E27FC236}">
                <a16:creationId xmlns:a16="http://schemas.microsoft.com/office/drawing/2014/main" id="{D59733AD-251E-4A7F-AEC9-87F703933B7E}"/>
              </a:ext>
            </a:extLst>
          </p:cNvPr>
          <p:cNvSpPr/>
          <p:nvPr/>
        </p:nvSpPr>
        <p:spPr>
          <a:xfrm>
            <a:off x="4079082" y="5359398"/>
            <a:ext cx="876300" cy="315120"/>
          </a:xfrm>
          <a:prstGeom prst="roundRect">
            <a:avLst>
              <a:gd name="adj" fmla="val 15735"/>
            </a:avLst>
          </a:prstGeom>
          <a:noFill/>
          <a:ln w="21590">
            <a:solidFill>
              <a:srgbClr val="00A18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55858F8-6F25-4D8F-A3B1-2D194B686E82}"/>
              </a:ext>
            </a:extLst>
          </p:cNvPr>
          <p:cNvSpPr txBox="1"/>
          <p:nvPr/>
        </p:nvSpPr>
        <p:spPr>
          <a:xfrm>
            <a:off x="11419177" y="6360140"/>
            <a:ext cx="375153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ru-RU" sz="1400" dirty="0">
                <a:solidFill>
                  <a:srgbClr val="005061"/>
                </a:solidFill>
                <a:latin typeface="SB Sans Display" panose="020B0503040504020204" pitchFamily="34" charset="0"/>
                <a:cs typeface="SB Sans Display" panose="020B0503040504020204" pitchFamily="34" charset="0"/>
              </a:rPr>
              <a:t>13</a:t>
            </a:r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12441EE5-8485-4C1B-A560-CCA582A70E7C}"/>
              </a:ext>
            </a:extLst>
          </p:cNvPr>
          <p:cNvSpPr/>
          <p:nvPr/>
        </p:nvSpPr>
        <p:spPr>
          <a:xfrm rot="2700000">
            <a:off x="11330271" y="6446803"/>
            <a:ext cx="108708" cy="108708"/>
          </a:xfrm>
          <a:prstGeom prst="rect">
            <a:avLst/>
          </a:prstGeom>
          <a:solidFill>
            <a:srgbClr val="31C2A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3BA86468-681F-4592-856F-EE83A5D6579F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48" b="9025"/>
          <a:stretch/>
        </p:blipFill>
        <p:spPr>
          <a:xfrm>
            <a:off x="6356512" y="1576242"/>
            <a:ext cx="5340477" cy="4155820"/>
          </a:xfrm>
          <a:prstGeom prst="roundRect">
            <a:avLst>
              <a:gd name="adj" fmla="val 2788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</p:spTree>
    <p:extLst>
      <p:ext uri="{BB962C8B-B14F-4D97-AF65-F5344CB8AC3E}">
        <p14:creationId xmlns:p14="http://schemas.microsoft.com/office/powerpoint/2010/main" val="37699530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0F6A7FBF-3AD2-4601-837C-28E000F04D1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0A6FC82C-1AEA-4A13-83EE-7CA863408EAF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517526" y="2382281"/>
            <a:ext cx="1607344" cy="396123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B0E8A555-21DB-4C41-BB55-3C019DC49AD6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p:blipFill>
        <p:spPr>
          <a:xfrm>
            <a:off x="292892" y="6307132"/>
            <a:ext cx="2530477" cy="289633"/>
          </a:xfrm>
          <a:prstGeom prst="rect">
            <a:avLst/>
          </a:prstGeom>
        </p:spPr>
      </p:pic>
      <p:sp>
        <p:nvSpPr>
          <p:cNvPr id="16" name="Заголовок 1">
            <a:extLst>
              <a:ext uri="{FF2B5EF4-FFF2-40B4-BE49-F238E27FC236}">
                <a16:creationId xmlns:a16="http://schemas.microsoft.com/office/drawing/2014/main" id="{F3AF340E-0FB5-4B0F-8C97-C5F0AC326AB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81047" y="536367"/>
            <a:ext cx="7891427" cy="812409"/>
          </a:xfrm>
        </p:spPr>
        <p:txBody>
          <a:bodyPr anchor="ctr">
            <a:noAutofit/>
          </a:bodyPr>
          <a:lstStyle/>
          <a:p>
            <a:pPr algn="l"/>
            <a:r>
              <a:rPr lang="ru-RU" sz="3600" b="1" dirty="0">
                <a:solidFill>
                  <a:srgbClr val="1C4F5F"/>
                </a:solidFill>
                <a:latin typeface="SB Sans Display" panose="020B0503040504020204" pitchFamily="34" charset="0"/>
                <a:cs typeface="SB Sans Display" panose="020B0503040504020204" pitchFamily="34" charset="0"/>
              </a:rPr>
              <a:t>Создадим чат-бота</a:t>
            </a:r>
          </a:p>
        </p:txBody>
      </p:sp>
      <p:sp>
        <p:nvSpPr>
          <p:cNvPr id="17" name="Подзаголовок 2">
            <a:extLst>
              <a:ext uri="{FF2B5EF4-FFF2-40B4-BE49-F238E27FC236}">
                <a16:creationId xmlns:a16="http://schemas.microsoft.com/office/drawing/2014/main" id="{5D250BE2-F734-4F96-A499-ECB102784DC2}"/>
              </a:ext>
            </a:extLst>
          </p:cNvPr>
          <p:cNvSpPr txBox="1">
            <a:spLocks/>
          </p:cNvSpPr>
          <p:nvPr/>
        </p:nvSpPr>
        <p:spPr>
          <a:xfrm>
            <a:off x="508827" y="1523213"/>
            <a:ext cx="5587173" cy="82255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00000"/>
              </a:lnSpc>
              <a:spcBef>
                <a:spcPts val="0"/>
              </a:spcBef>
            </a:pPr>
            <a:r>
              <a:rPr lang="ru-RU" sz="2300" spc="-20" dirty="0">
                <a:solidFill>
                  <a:srgbClr val="1C4F5F"/>
                </a:solidFill>
                <a:latin typeface="SB Sans Display" panose="020B0503040504020204" pitchFamily="34" charset="0"/>
                <a:cs typeface="SB Sans Display" panose="020B0503040504020204" pitchFamily="34" charset="0"/>
              </a:rPr>
              <a:t>Откроем </a:t>
            </a:r>
            <a:r>
              <a:rPr lang="ru-RU" sz="2300" spc="-20" dirty="0" err="1">
                <a:solidFill>
                  <a:srgbClr val="1C4F5F"/>
                </a:solidFill>
                <a:latin typeface="SB Sans Display" panose="020B0503040504020204" pitchFamily="34" charset="0"/>
                <a:cs typeface="SB Sans Display" panose="020B0503040504020204" pitchFamily="34" charset="0"/>
              </a:rPr>
              <a:t>Telegram</a:t>
            </a:r>
            <a:r>
              <a:rPr lang="ru-RU" sz="2300" spc="-20" dirty="0">
                <a:solidFill>
                  <a:srgbClr val="1C4F5F"/>
                </a:solidFill>
                <a:latin typeface="SB Sans Display" panose="020B0503040504020204" pitchFamily="34" charset="0"/>
                <a:cs typeface="SB Sans Display" panose="020B0503040504020204" pitchFamily="34" charset="0"/>
              </a:rPr>
              <a:t> и в поисковике напишем </a:t>
            </a:r>
            <a:r>
              <a:rPr lang="ru-RU" sz="2300" i="1" spc="-20" dirty="0">
                <a:solidFill>
                  <a:srgbClr val="1C4F5F"/>
                </a:solidFill>
                <a:latin typeface="SB Sans Text" panose="020B0503040504020204" pitchFamily="34" charset="-52"/>
                <a:cs typeface="SB Sans Text" panose="020B0503040504020204" pitchFamily="34" charset="-52"/>
              </a:rPr>
              <a:t>BotFather</a:t>
            </a:r>
            <a:r>
              <a:rPr lang="ru-RU" sz="2300" spc="-20" dirty="0">
                <a:solidFill>
                  <a:srgbClr val="1C4F5F"/>
                </a:solidFill>
                <a:latin typeface="SB Sans Display" panose="020B0503040504020204" pitchFamily="34" charset="0"/>
                <a:cs typeface="SB Sans Display" panose="020B0503040504020204" pitchFamily="34" charset="0"/>
              </a:rPr>
              <a:t>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F333EA3-2C20-4558-9967-DCC8C840DF7B}"/>
              </a:ext>
            </a:extLst>
          </p:cNvPr>
          <p:cNvSpPr txBox="1"/>
          <p:nvPr/>
        </p:nvSpPr>
        <p:spPr>
          <a:xfrm>
            <a:off x="11419177" y="6360140"/>
            <a:ext cx="375153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ru-RU" sz="1400" dirty="0" smtClean="0">
                <a:solidFill>
                  <a:srgbClr val="005061"/>
                </a:solidFill>
                <a:latin typeface="SB Sans Display" panose="020B0503040504020204" pitchFamily="34" charset="0"/>
                <a:cs typeface="SB Sans Display" panose="020B0503040504020204" pitchFamily="34" charset="0"/>
              </a:rPr>
              <a:t>14</a:t>
            </a:r>
            <a:endParaRPr lang="ru-RU" sz="1400" dirty="0">
              <a:solidFill>
                <a:srgbClr val="005061"/>
              </a:solidFill>
              <a:latin typeface="SB Sans Display" panose="020B0503040504020204" pitchFamily="34" charset="0"/>
              <a:cs typeface="SB Sans Display" panose="020B0503040504020204" pitchFamily="34" charset="0"/>
            </a:endParaRP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A4218AED-B9F2-4D73-8830-25FF15335C27}"/>
              </a:ext>
            </a:extLst>
          </p:cNvPr>
          <p:cNvSpPr/>
          <p:nvPr/>
        </p:nvSpPr>
        <p:spPr>
          <a:xfrm rot="2700000">
            <a:off x="11330271" y="6446803"/>
            <a:ext cx="108708" cy="108708"/>
          </a:xfrm>
          <a:prstGeom prst="rect">
            <a:avLst/>
          </a:prstGeom>
          <a:solidFill>
            <a:srgbClr val="31C2A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2" name="Подзаголовок 2">
            <a:extLst>
              <a:ext uri="{FF2B5EF4-FFF2-40B4-BE49-F238E27FC236}">
                <a16:creationId xmlns:a16="http://schemas.microsoft.com/office/drawing/2014/main" id="{EA1BDDFC-7528-45FA-844A-A7A08775118E}"/>
              </a:ext>
            </a:extLst>
          </p:cNvPr>
          <p:cNvSpPr txBox="1">
            <a:spLocks/>
          </p:cNvSpPr>
          <p:nvPr/>
        </p:nvSpPr>
        <p:spPr>
          <a:xfrm>
            <a:off x="508827" y="2371965"/>
            <a:ext cx="5587173" cy="151346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00000"/>
              </a:lnSpc>
              <a:spcBef>
                <a:spcPts val="0"/>
              </a:spcBef>
            </a:pPr>
            <a:r>
              <a:rPr lang="en-US" sz="2300" b="1" spc="-20" dirty="0">
                <a:solidFill>
                  <a:srgbClr val="1C4F5F"/>
                </a:solidFill>
                <a:latin typeface="SB Sans Display" panose="020B0503040504020204" pitchFamily="34" charset="0"/>
                <a:cs typeface="SB Sans Display" panose="020B0503040504020204" pitchFamily="34" charset="0"/>
              </a:rPr>
              <a:t>BotFather  </a:t>
            </a:r>
            <a:r>
              <a:rPr lang="ru-RU" sz="2300" spc="-20" dirty="0">
                <a:solidFill>
                  <a:srgbClr val="1C4F5F"/>
                </a:solidFill>
                <a:latin typeface="SB Sans Display" panose="020B0503040504020204" pitchFamily="34" charset="0"/>
                <a:cs typeface="SB Sans Display" panose="020B0503040504020204" pitchFamily="34" charset="0"/>
              </a:rPr>
              <a:t>— это бот-отец всех</a:t>
            </a:r>
            <a:endParaRPr lang="en-US" sz="2300" spc="-20" dirty="0">
              <a:solidFill>
                <a:srgbClr val="1C4F5F"/>
              </a:solidFill>
              <a:latin typeface="SB Sans Display" panose="020B0503040504020204" pitchFamily="34" charset="0"/>
              <a:cs typeface="SB Sans Display" panose="020B0503040504020204" pitchFamily="34" charset="0"/>
            </a:endParaRPr>
          </a:p>
          <a:p>
            <a:pPr algn="l">
              <a:lnSpc>
                <a:spcPct val="100000"/>
              </a:lnSpc>
              <a:spcBef>
                <a:spcPts val="0"/>
              </a:spcBef>
            </a:pPr>
            <a:r>
              <a:rPr lang="ru-RU" sz="2300" spc="-20" dirty="0">
                <a:solidFill>
                  <a:srgbClr val="1C4F5F"/>
                </a:solidFill>
                <a:latin typeface="SB Sans Display" panose="020B0503040504020204" pitchFamily="34" charset="0"/>
                <a:cs typeface="SB Sans Display" panose="020B0503040504020204" pitchFamily="34" charset="0"/>
              </a:rPr>
              <a:t>ботов, он позволяет создавать</a:t>
            </a:r>
            <a:endParaRPr lang="en-US" sz="2300" spc="-20" dirty="0">
              <a:solidFill>
                <a:srgbClr val="1C4F5F"/>
              </a:solidFill>
              <a:latin typeface="SB Sans Display" panose="020B0503040504020204" pitchFamily="34" charset="0"/>
              <a:cs typeface="SB Sans Display" panose="020B0503040504020204" pitchFamily="34" charset="0"/>
            </a:endParaRPr>
          </a:p>
          <a:p>
            <a:pPr algn="l">
              <a:lnSpc>
                <a:spcPct val="100000"/>
              </a:lnSpc>
              <a:spcBef>
                <a:spcPts val="0"/>
              </a:spcBef>
            </a:pPr>
            <a:r>
              <a:rPr lang="ru-RU" sz="2300" spc="-20" dirty="0">
                <a:solidFill>
                  <a:srgbClr val="1C4F5F"/>
                </a:solidFill>
                <a:latin typeface="SB Sans Display" panose="020B0503040504020204" pitchFamily="34" charset="0"/>
                <a:cs typeface="SB Sans Display" panose="020B0503040504020204" pitchFamily="34" charset="0"/>
              </a:rPr>
              <a:t>новых и настраивать их.</a:t>
            </a:r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E7CFC491-EDF2-439E-86A7-87C158CD3359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29" t="7185" r="4229" b="428"/>
          <a:stretch/>
        </p:blipFill>
        <p:spPr>
          <a:xfrm>
            <a:off x="5921406" y="1591533"/>
            <a:ext cx="5761767" cy="3081337"/>
          </a:xfrm>
          <a:prstGeom prst="roundRect">
            <a:avLst>
              <a:gd name="adj" fmla="val 3716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</p:spTree>
    <p:extLst>
      <p:ext uri="{BB962C8B-B14F-4D97-AF65-F5344CB8AC3E}">
        <p14:creationId xmlns:p14="http://schemas.microsoft.com/office/powerpoint/2010/main" val="1144425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0F6A7FBF-3AD2-4601-837C-28E000F04D1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FB0F5B30-991E-4895-A213-442338B4B9AA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515391" y="1551050"/>
            <a:ext cx="2470697" cy="396532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B0E8A555-21DB-4C41-BB55-3C019DC49AD6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p:blipFill>
        <p:spPr>
          <a:xfrm>
            <a:off x="292892" y="6307132"/>
            <a:ext cx="2530477" cy="289633"/>
          </a:xfrm>
          <a:prstGeom prst="rect">
            <a:avLst/>
          </a:prstGeom>
        </p:spPr>
      </p:pic>
      <p:sp>
        <p:nvSpPr>
          <p:cNvPr id="16" name="Заголовок 1">
            <a:extLst>
              <a:ext uri="{FF2B5EF4-FFF2-40B4-BE49-F238E27FC236}">
                <a16:creationId xmlns:a16="http://schemas.microsoft.com/office/drawing/2014/main" id="{F3AF340E-0FB5-4B0F-8C97-C5F0AC326AB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81047" y="536367"/>
            <a:ext cx="7891427" cy="812409"/>
          </a:xfrm>
        </p:spPr>
        <p:txBody>
          <a:bodyPr anchor="ctr">
            <a:noAutofit/>
          </a:bodyPr>
          <a:lstStyle/>
          <a:p>
            <a:pPr algn="l"/>
            <a:r>
              <a:rPr lang="ru-RU" sz="3600" b="1" dirty="0">
                <a:solidFill>
                  <a:srgbClr val="1C4F5F"/>
                </a:solidFill>
                <a:latin typeface="SB Sans Display" panose="020B0503040504020204" pitchFamily="34" charset="0"/>
                <a:cs typeface="SB Sans Display" panose="020B0503040504020204" pitchFamily="34" charset="0"/>
              </a:rPr>
              <a:t>Создадим чат-бота</a:t>
            </a:r>
          </a:p>
        </p:txBody>
      </p:sp>
      <p:sp>
        <p:nvSpPr>
          <p:cNvPr id="17" name="Подзаголовок 2">
            <a:extLst>
              <a:ext uri="{FF2B5EF4-FFF2-40B4-BE49-F238E27FC236}">
                <a16:creationId xmlns:a16="http://schemas.microsoft.com/office/drawing/2014/main" id="{5D250BE2-F734-4F96-A499-ECB102784DC2}"/>
              </a:ext>
            </a:extLst>
          </p:cNvPr>
          <p:cNvSpPr txBox="1">
            <a:spLocks/>
          </p:cNvSpPr>
          <p:nvPr/>
        </p:nvSpPr>
        <p:spPr>
          <a:xfrm>
            <a:off x="508827" y="1429522"/>
            <a:ext cx="5587173" cy="306199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37000"/>
              </a:lnSpc>
              <a:spcBef>
                <a:spcPts val="0"/>
              </a:spcBef>
            </a:pPr>
            <a:r>
              <a:rPr lang="ru-RU" sz="2300" b="1" spc="-20" dirty="0">
                <a:solidFill>
                  <a:srgbClr val="1C4F5F"/>
                </a:solidFill>
                <a:latin typeface="SB Sans Display" panose="020B0503040504020204" pitchFamily="34" charset="0"/>
                <a:cs typeface="SB Sans Display" panose="020B0503040504020204" pitchFamily="34" charset="0"/>
              </a:rPr>
              <a:t>Этот бот умеет:</a:t>
            </a:r>
            <a:endParaRPr lang="en-US" sz="2300" b="1" spc="-20" dirty="0">
              <a:solidFill>
                <a:srgbClr val="1C4F5F"/>
              </a:solidFill>
              <a:latin typeface="SB Sans Display" panose="020B0503040504020204" pitchFamily="34" charset="0"/>
              <a:cs typeface="SB Sans Display" panose="020B0503040504020204" pitchFamily="34" charset="0"/>
            </a:endParaRPr>
          </a:p>
          <a:p>
            <a:pPr algn="l">
              <a:lnSpc>
                <a:spcPct val="137000"/>
              </a:lnSpc>
              <a:spcBef>
                <a:spcPts val="0"/>
              </a:spcBef>
            </a:pPr>
            <a:r>
              <a:rPr lang="ru-RU" sz="2300" spc="-20" dirty="0">
                <a:solidFill>
                  <a:srgbClr val="1C4F5F"/>
                </a:solidFill>
                <a:latin typeface="SB Sans Display" panose="020B0503040504020204" pitchFamily="34" charset="0"/>
                <a:cs typeface="SB Sans Display" panose="020B0503040504020204" pitchFamily="34" charset="0"/>
              </a:rPr>
              <a:t>•</a:t>
            </a:r>
            <a:r>
              <a:rPr lang="en-US" sz="2300" spc="-20" dirty="0">
                <a:solidFill>
                  <a:srgbClr val="1C4F5F"/>
                </a:solidFill>
                <a:latin typeface="SB Sans Display" panose="020B0503040504020204" pitchFamily="34" charset="0"/>
                <a:cs typeface="SB Sans Display" panose="020B0503040504020204" pitchFamily="34" charset="0"/>
              </a:rPr>
              <a:t>  </a:t>
            </a:r>
            <a:r>
              <a:rPr lang="en-US" sz="1000" spc="-20" dirty="0">
                <a:solidFill>
                  <a:srgbClr val="1C4F5F"/>
                </a:solidFill>
                <a:latin typeface="SB Sans Display" panose="020B0503040504020204" pitchFamily="34" charset="0"/>
                <a:cs typeface="SB Sans Display" panose="020B0503040504020204" pitchFamily="34" charset="0"/>
              </a:rPr>
              <a:t> </a:t>
            </a:r>
            <a:r>
              <a:rPr lang="ru-RU" sz="2300" spc="-20" dirty="0">
                <a:solidFill>
                  <a:srgbClr val="1C4F5F"/>
                </a:solidFill>
                <a:latin typeface="SB Sans Display" panose="020B0503040504020204" pitchFamily="34" charset="0"/>
                <a:cs typeface="SB Sans Display" panose="020B0503040504020204" pitchFamily="34" charset="0"/>
              </a:rPr>
              <a:t>создавать и редактировать ботов;</a:t>
            </a:r>
          </a:p>
          <a:p>
            <a:pPr algn="l">
              <a:lnSpc>
                <a:spcPct val="137000"/>
              </a:lnSpc>
              <a:spcBef>
                <a:spcPts val="0"/>
              </a:spcBef>
            </a:pPr>
            <a:r>
              <a:rPr lang="ru-RU" sz="2300" spc="-20" dirty="0">
                <a:solidFill>
                  <a:srgbClr val="1C4F5F"/>
                </a:solidFill>
                <a:latin typeface="SB Sans Display" panose="020B0503040504020204" pitchFamily="34" charset="0"/>
                <a:cs typeface="SB Sans Display" panose="020B0503040504020204" pitchFamily="34" charset="0"/>
              </a:rPr>
              <a:t>•</a:t>
            </a:r>
            <a:r>
              <a:rPr lang="en-US" sz="2300" spc="-20" dirty="0">
                <a:solidFill>
                  <a:srgbClr val="1C4F5F"/>
                </a:solidFill>
                <a:latin typeface="SB Sans Display" panose="020B0503040504020204" pitchFamily="34" charset="0"/>
                <a:cs typeface="SB Sans Display" panose="020B0503040504020204" pitchFamily="34" charset="0"/>
              </a:rPr>
              <a:t>  </a:t>
            </a:r>
            <a:r>
              <a:rPr lang="en-US" sz="1000" spc="-20" dirty="0">
                <a:solidFill>
                  <a:srgbClr val="1C4F5F"/>
                </a:solidFill>
                <a:latin typeface="SB Sans Display" panose="020B0503040504020204" pitchFamily="34" charset="0"/>
                <a:cs typeface="SB Sans Display" panose="020B0503040504020204" pitchFamily="34" charset="0"/>
              </a:rPr>
              <a:t> </a:t>
            </a:r>
            <a:r>
              <a:rPr lang="ru-RU" sz="2300" spc="-20" dirty="0">
                <a:solidFill>
                  <a:srgbClr val="1C4F5F"/>
                </a:solidFill>
                <a:latin typeface="SB Sans Display" panose="020B0503040504020204" pitchFamily="34" charset="0"/>
                <a:cs typeface="SB Sans Display" panose="020B0503040504020204" pitchFamily="34" charset="0"/>
              </a:rPr>
              <a:t>настраивать ботов;</a:t>
            </a:r>
          </a:p>
          <a:p>
            <a:pPr algn="l">
              <a:lnSpc>
                <a:spcPct val="137000"/>
              </a:lnSpc>
              <a:spcBef>
                <a:spcPts val="0"/>
              </a:spcBef>
            </a:pPr>
            <a:r>
              <a:rPr lang="ru-RU" sz="2300" spc="-20" dirty="0">
                <a:solidFill>
                  <a:srgbClr val="1C4F5F"/>
                </a:solidFill>
                <a:latin typeface="SB Sans Display" panose="020B0503040504020204" pitchFamily="34" charset="0"/>
                <a:cs typeface="SB Sans Display" panose="020B0503040504020204" pitchFamily="34" charset="0"/>
              </a:rPr>
              <a:t>•</a:t>
            </a:r>
            <a:r>
              <a:rPr lang="en-US" sz="2300" spc="-20" dirty="0">
                <a:solidFill>
                  <a:srgbClr val="1C4F5F"/>
                </a:solidFill>
                <a:latin typeface="SB Sans Display" panose="020B0503040504020204" pitchFamily="34" charset="0"/>
                <a:cs typeface="SB Sans Display" panose="020B0503040504020204" pitchFamily="34" charset="0"/>
              </a:rPr>
              <a:t>  </a:t>
            </a:r>
            <a:r>
              <a:rPr lang="en-US" sz="1000" spc="-20" dirty="0">
                <a:solidFill>
                  <a:srgbClr val="1C4F5F"/>
                </a:solidFill>
                <a:latin typeface="SB Sans Display" panose="020B0503040504020204" pitchFamily="34" charset="0"/>
                <a:cs typeface="SB Sans Display" panose="020B0503040504020204" pitchFamily="34" charset="0"/>
              </a:rPr>
              <a:t> </a:t>
            </a:r>
            <a:r>
              <a:rPr lang="ru-RU" sz="2300" spc="-20" dirty="0">
                <a:solidFill>
                  <a:srgbClr val="1C4F5F"/>
                </a:solidFill>
                <a:latin typeface="SB Sans Display" panose="020B0503040504020204" pitchFamily="34" charset="0"/>
                <a:cs typeface="SB Sans Display" panose="020B0503040504020204" pitchFamily="34" charset="0"/>
              </a:rPr>
              <a:t>создавать веб-приложения</a:t>
            </a:r>
            <a:endParaRPr lang="en-US" sz="2300" spc="-20" dirty="0">
              <a:solidFill>
                <a:srgbClr val="1C4F5F"/>
              </a:solidFill>
              <a:latin typeface="SB Sans Display" panose="020B0503040504020204" pitchFamily="34" charset="0"/>
              <a:cs typeface="SB Sans Display" panose="020B0503040504020204" pitchFamily="34" charset="0"/>
            </a:endParaRPr>
          </a:p>
          <a:p>
            <a:pPr algn="l">
              <a:lnSpc>
                <a:spcPct val="100000"/>
              </a:lnSpc>
              <a:spcBef>
                <a:spcPts val="0"/>
              </a:spcBef>
            </a:pPr>
            <a:r>
              <a:rPr lang="ru-RU" sz="2300" spc="-20" dirty="0">
                <a:solidFill>
                  <a:schemeClr val="bg1"/>
                </a:solidFill>
                <a:latin typeface="SB Sans Display" panose="020B0503040504020204" pitchFamily="34" charset="0"/>
                <a:cs typeface="SB Sans Display" panose="020B0503040504020204" pitchFamily="34" charset="0"/>
              </a:rPr>
              <a:t>•</a:t>
            </a:r>
            <a:r>
              <a:rPr lang="en-US" sz="2300" spc="-20" dirty="0">
                <a:solidFill>
                  <a:srgbClr val="1C4F5F"/>
                </a:solidFill>
                <a:latin typeface="SB Sans Display" panose="020B0503040504020204" pitchFamily="34" charset="0"/>
                <a:cs typeface="SB Sans Display" panose="020B0503040504020204" pitchFamily="34" charset="0"/>
              </a:rPr>
              <a:t>  </a:t>
            </a:r>
            <a:r>
              <a:rPr lang="en-US" sz="1000" spc="-20" dirty="0">
                <a:solidFill>
                  <a:srgbClr val="1C4F5F"/>
                </a:solidFill>
                <a:latin typeface="SB Sans Display" panose="020B0503040504020204" pitchFamily="34" charset="0"/>
                <a:cs typeface="SB Sans Display" panose="020B0503040504020204" pitchFamily="34" charset="0"/>
              </a:rPr>
              <a:t> </a:t>
            </a:r>
            <a:r>
              <a:rPr lang="ru-RU" sz="2300" spc="-20" dirty="0">
                <a:solidFill>
                  <a:srgbClr val="1C4F5F"/>
                </a:solidFill>
                <a:latin typeface="SB Sans Display" panose="020B0503040504020204" pitchFamily="34" charset="0"/>
                <a:cs typeface="SB Sans Display" panose="020B0503040504020204" pitchFamily="34" charset="0"/>
              </a:rPr>
              <a:t>и редактировать их;</a:t>
            </a:r>
          </a:p>
          <a:p>
            <a:pPr algn="l">
              <a:lnSpc>
                <a:spcPct val="137000"/>
              </a:lnSpc>
              <a:spcBef>
                <a:spcPts val="0"/>
              </a:spcBef>
            </a:pPr>
            <a:r>
              <a:rPr lang="ru-RU" sz="2300" spc="-20" dirty="0">
                <a:solidFill>
                  <a:srgbClr val="1C4F5F"/>
                </a:solidFill>
                <a:latin typeface="SB Sans Display" panose="020B0503040504020204" pitchFamily="34" charset="0"/>
                <a:cs typeface="SB Sans Display" panose="020B0503040504020204" pitchFamily="34" charset="0"/>
              </a:rPr>
              <a:t>•</a:t>
            </a:r>
            <a:r>
              <a:rPr lang="en-US" sz="2300" spc="-20" dirty="0">
                <a:solidFill>
                  <a:srgbClr val="1C4F5F"/>
                </a:solidFill>
                <a:latin typeface="SB Sans Display" panose="020B0503040504020204" pitchFamily="34" charset="0"/>
                <a:cs typeface="SB Sans Display" panose="020B0503040504020204" pitchFamily="34" charset="0"/>
              </a:rPr>
              <a:t>  </a:t>
            </a:r>
            <a:r>
              <a:rPr lang="en-US" sz="1000" spc="-20" dirty="0">
                <a:solidFill>
                  <a:srgbClr val="1C4F5F"/>
                </a:solidFill>
                <a:latin typeface="SB Sans Display" panose="020B0503040504020204" pitchFamily="34" charset="0"/>
                <a:cs typeface="SB Sans Display" panose="020B0503040504020204" pitchFamily="34" charset="0"/>
              </a:rPr>
              <a:t> </a:t>
            </a:r>
            <a:r>
              <a:rPr lang="ru-RU" sz="2300" spc="-20" dirty="0">
                <a:solidFill>
                  <a:srgbClr val="1C4F5F"/>
                </a:solidFill>
                <a:latin typeface="SB Sans Display" panose="020B0503040504020204" pitchFamily="34" charset="0"/>
                <a:cs typeface="SB Sans Display" panose="020B0503040504020204" pitchFamily="34" charset="0"/>
              </a:rPr>
              <a:t>создавать игры и редактировать их.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F333EA3-2C20-4558-9967-DCC8C840DF7B}"/>
              </a:ext>
            </a:extLst>
          </p:cNvPr>
          <p:cNvSpPr txBox="1"/>
          <p:nvPr/>
        </p:nvSpPr>
        <p:spPr>
          <a:xfrm>
            <a:off x="11419177" y="6360140"/>
            <a:ext cx="375153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ru-RU" sz="1400" dirty="0" smtClean="0">
                <a:solidFill>
                  <a:srgbClr val="005061"/>
                </a:solidFill>
                <a:latin typeface="SB Sans Display" panose="020B0503040504020204" pitchFamily="34" charset="0"/>
                <a:cs typeface="SB Sans Display" panose="020B0503040504020204" pitchFamily="34" charset="0"/>
              </a:rPr>
              <a:t>15</a:t>
            </a:r>
            <a:endParaRPr lang="ru-RU" sz="1400" dirty="0">
              <a:solidFill>
                <a:srgbClr val="005061"/>
              </a:solidFill>
              <a:latin typeface="SB Sans Display" panose="020B0503040504020204" pitchFamily="34" charset="0"/>
              <a:cs typeface="SB Sans Display" panose="020B0503040504020204" pitchFamily="34" charset="0"/>
            </a:endParaRP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A4218AED-B9F2-4D73-8830-25FF15335C27}"/>
              </a:ext>
            </a:extLst>
          </p:cNvPr>
          <p:cNvSpPr/>
          <p:nvPr/>
        </p:nvSpPr>
        <p:spPr>
          <a:xfrm rot="2700000">
            <a:off x="11330271" y="6446803"/>
            <a:ext cx="108708" cy="108708"/>
          </a:xfrm>
          <a:prstGeom prst="rect">
            <a:avLst/>
          </a:prstGeom>
          <a:solidFill>
            <a:srgbClr val="31C2A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2E49F8B6-6A54-4D03-915E-160F2096C03C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38925" y="1553433"/>
            <a:ext cx="5045338" cy="4255439"/>
          </a:xfrm>
          <a:prstGeom prst="roundRect">
            <a:avLst>
              <a:gd name="adj" fmla="val 2551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</p:spTree>
    <p:extLst>
      <p:ext uri="{BB962C8B-B14F-4D97-AF65-F5344CB8AC3E}">
        <p14:creationId xmlns:p14="http://schemas.microsoft.com/office/powerpoint/2010/main" val="41357013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0F6A7FBF-3AD2-4601-837C-28E000F04D1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B0E8A555-21DB-4C41-BB55-3C019DC49AD6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292892" y="6307132"/>
            <a:ext cx="2530477" cy="289633"/>
          </a:xfrm>
          <a:prstGeom prst="rect">
            <a:avLst/>
          </a:prstGeom>
        </p:spPr>
      </p:pic>
      <p:sp>
        <p:nvSpPr>
          <p:cNvPr id="16" name="Заголовок 1">
            <a:extLst>
              <a:ext uri="{FF2B5EF4-FFF2-40B4-BE49-F238E27FC236}">
                <a16:creationId xmlns:a16="http://schemas.microsoft.com/office/drawing/2014/main" id="{F3AF340E-0FB5-4B0F-8C97-C5F0AC326AB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81047" y="536367"/>
            <a:ext cx="7891427" cy="812409"/>
          </a:xfrm>
        </p:spPr>
        <p:txBody>
          <a:bodyPr anchor="ctr">
            <a:noAutofit/>
          </a:bodyPr>
          <a:lstStyle/>
          <a:p>
            <a:pPr algn="l"/>
            <a:r>
              <a:rPr lang="ru-RU" sz="3600" b="1" dirty="0">
                <a:solidFill>
                  <a:srgbClr val="1C4F5F"/>
                </a:solidFill>
                <a:latin typeface="SB Sans Display" panose="020B0503040504020204" pitchFamily="34" charset="0"/>
                <a:cs typeface="SB Sans Display" panose="020B0503040504020204" pitchFamily="34" charset="0"/>
              </a:rPr>
              <a:t>Создадим чат-бота</a:t>
            </a:r>
          </a:p>
        </p:txBody>
      </p:sp>
      <p:sp>
        <p:nvSpPr>
          <p:cNvPr id="17" name="Подзаголовок 2">
            <a:extLst>
              <a:ext uri="{FF2B5EF4-FFF2-40B4-BE49-F238E27FC236}">
                <a16:creationId xmlns:a16="http://schemas.microsoft.com/office/drawing/2014/main" id="{5D250BE2-F734-4F96-A499-ECB102784DC2}"/>
              </a:ext>
            </a:extLst>
          </p:cNvPr>
          <p:cNvSpPr txBox="1">
            <a:spLocks/>
          </p:cNvSpPr>
          <p:nvPr/>
        </p:nvSpPr>
        <p:spPr>
          <a:xfrm>
            <a:off x="508827" y="1523214"/>
            <a:ext cx="6091998" cy="48656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00000"/>
              </a:lnSpc>
              <a:spcBef>
                <a:spcPts val="0"/>
              </a:spcBef>
            </a:pPr>
            <a:r>
              <a:rPr lang="ru-RU" sz="2300" spc="-20" dirty="0">
                <a:solidFill>
                  <a:srgbClr val="1C4F5F"/>
                </a:solidFill>
                <a:latin typeface="SB Sans Display" panose="020B0503040504020204" pitchFamily="34" charset="0"/>
                <a:cs typeface="SB Sans Display" panose="020B0503040504020204" pitchFamily="34" charset="0"/>
              </a:rPr>
              <a:t>Жмём кнопку </a:t>
            </a:r>
            <a:r>
              <a:rPr lang="ru-RU" sz="2300" spc="-20" dirty="0" smtClean="0">
                <a:solidFill>
                  <a:srgbClr val="1C4F5F"/>
                </a:solidFill>
                <a:latin typeface="SB Sans Display" panose="020B0503040504020204" pitchFamily="34" charset="0"/>
                <a:cs typeface="SB Sans Display" panose="020B0503040504020204" pitchFamily="34" charset="0"/>
              </a:rPr>
              <a:t>Старт </a:t>
            </a:r>
            <a:r>
              <a:rPr lang="ru-RU" sz="2300" spc="-20" dirty="0">
                <a:solidFill>
                  <a:srgbClr val="1C4F5F"/>
                </a:solidFill>
                <a:latin typeface="SB Sans Display" panose="020B0503040504020204" pitchFamily="34" charset="0"/>
                <a:cs typeface="SB Sans Display" panose="020B0503040504020204" pitchFamily="34" charset="0"/>
              </a:rPr>
              <a:t>для начала работы.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F333EA3-2C20-4558-9967-DCC8C840DF7B}"/>
              </a:ext>
            </a:extLst>
          </p:cNvPr>
          <p:cNvSpPr txBox="1"/>
          <p:nvPr/>
        </p:nvSpPr>
        <p:spPr>
          <a:xfrm>
            <a:off x="11419177" y="6360140"/>
            <a:ext cx="375153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ru-RU" sz="1400" dirty="0" smtClean="0">
                <a:solidFill>
                  <a:srgbClr val="005061"/>
                </a:solidFill>
                <a:latin typeface="SB Sans Display" panose="020B0503040504020204" pitchFamily="34" charset="0"/>
                <a:cs typeface="SB Sans Display" panose="020B0503040504020204" pitchFamily="34" charset="0"/>
              </a:rPr>
              <a:t>16</a:t>
            </a:r>
            <a:endParaRPr lang="ru-RU" sz="1400" dirty="0">
              <a:solidFill>
                <a:srgbClr val="005061"/>
              </a:solidFill>
              <a:latin typeface="SB Sans Display" panose="020B0503040504020204" pitchFamily="34" charset="0"/>
              <a:cs typeface="SB Sans Display" panose="020B0503040504020204" pitchFamily="34" charset="0"/>
            </a:endParaRP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A4218AED-B9F2-4D73-8830-25FF15335C27}"/>
              </a:ext>
            </a:extLst>
          </p:cNvPr>
          <p:cNvSpPr/>
          <p:nvPr/>
        </p:nvSpPr>
        <p:spPr>
          <a:xfrm rot="2700000">
            <a:off x="11330271" y="6446803"/>
            <a:ext cx="108708" cy="108708"/>
          </a:xfrm>
          <a:prstGeom prst="rect">
            <a:avLst/>
          </a:prstGeom>
          <a:solidFill>
            <a:srgbClr val="31C2A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CA8589A6-2FB1-4F06-9684-31D7660FF6B1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77" t="5915" r="3608" b="407"/>
          <a:stretch/>
        </p:blipFill>
        <p:spPr>
          <a:xfrm>
            <a:off x="2732390" y="2289175"/>
            <a:ext cx="6838513" cy="3540918"/>
          </a:xfrm>
          <a:prstGeom prst="roundRect">
            <a:avLst>
              <a:gd name="adj" fmla="val 3287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AD003C06-06AF-4D90-B686-B4C2628A28E8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>
            <a:off x="610394" y="2289175"/>
            <a:ext cx="1742281" cy="7075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36087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0F6A7FBF-3AD2-4601-837C-28E000F04D1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B0E8A555-21DB-4C41-BB55-3C019DC49AD6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292892" y="6307132"/>
            <a:ext cx="2530477" cy="289633"/>
          </a:xfrm>
          <a:prstGeom prst="rect">
            <a:avLst/>
          </a:prstGeom>
        </p:spPr>
      </p:pic>
      <p:sp>
        <p:nvSpPr>
          <p:cNvPr id="16" name="Заголовок 1">
            <a:extLst>
              <a:ext uri="{FF2B5EF4-FFF2-40B4-BE49-F238E27FC236}">
                <a16:creationId xmlns:a16="http://schemas.microsoft.com/office/drawing/2014/main" id="{F3AF340E-0FB5-4B0F-8C97-C5F0AC326AB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81047" y="536367"/>
            <a:ext cx="7891427" cy="812409"/>
          </a:xfrm>
        </p:spPr>
        <p:txBody>
          <a:bodyPr anchor="ctr">
            <a:noAutofit/>
          </a:bodyPr>
          <a:lstStyle/>
          <a:p>
            <a:pPr algn="l"/>
            <a:r>
              <a:rPr lang="ru-RU" sz="3600" b="1" dirty="0">
                <a:solidFill>
                  <a:srgbClr val="1C4F5F"/>
                </a:solidFill>
                <a:latin typeface="SB Sans Display" panose="020B0503040504020204" pitchFamily="34" charset="0"/>
                <a:cs typeface="SB Sans Display" panose="020B0503040504020204" pitchFamily="34" charset="0"/>
              </a:rPr>
              <a:t>Создадим чат-бота</a:t>
            </a:r>
          </a:p>
        </p:txBody>
      </p:sp>
      <p:sp>
        <p:nvSpPr>
          <p:cNvPr id="17" name="Подзаголовок 2">
            <a:extLst>
              <a:ext uri="{FF2B5EF4-FFF2-40B4-BE49-F238E27FC236}">
                <a16:creationId xmlns:a16="http://schemas.microsoft.com/office/drawing/2014/main" id="{5D250BE2-F734-4F96-A499-ECB102784DC2}"/>
              </a:ext>
            </a:extLst>
          </p:cNvPr>
          <p:cNvSpPr txBox="1">
            <a:spLocks/>
          </p:cNvSpPr>
          <p:nvPr/>
        </p:nvSpPr>
        <p:spPr>
          <a:xfrm>
            <a:off x="508826" y="1523213"/>
            <a:ext cx="8901873" cy="76596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00000"/>
              </a:lnSpc>
              <a:spcBef>
                <a:spcPts val="0"/>
              </a:spcBef>
            </a:pPr>
            <a:r>
              <a:rPr lang="ru-RU" sz="2300" spc="-20" dirty="0">
                <a:solidFill>
                  <a:srgbClr val="1C4F5F"/>
                </a:solidFill>
                <a:latin typeface="SB Sans Display" panose="020B0503040504020204" pitchFamily="34" charset="0"/>
                <a:cs typeface="SB Sans Display" panose="020B0503040504020204" pitchFamily="34" charset="0"/>
              </a:rPr>
              <a:t>Прежде чем настраивать бота, нам нужно его создать. Вводим команду </a:t>
            </a:r>
            <a:r>
              <a:rPr lang="ru-RU" sz="2300" spc="-20" dirty="0">
                <a:solidFill>
                  <a:srgbClr val="1C4F5F"/>
                </a:solidFill>
                <a:latin typeface="SB Sans Text" panose="020B0503040504020204" pitchFamily="34" charset="-52"/>
                <a:cs typeface="SB Sans Text" panose="020B0503040504020204" pitchFamily="34" charset="-52"/>
              </a:rPr>
              <a:t>/</a:t>
            </a:r>
            <a:r>
              <a:rPr lang="ru-RU" sz="2300" i="1" spc="-20" dirty="0" err="1">
                <a:solidFill>
                  <a:srgbClr val="1C4F5F"/>
                </a:solidFill>
                <a:latin typeface="SB Sans Text" panose="020B0503040504020204" pitchFamily="34" charset="-52"/>
                <a:cs typeface="SB Sans Text" panose="020B0503040504020204" pitchFamily="34" charset="-52"/>
              </a:rPr>
              <a:t>newbot</a:t>
            </a:r>
            <a:r>
              <a:rPr lang="ru-RU" sz="2300" spc="-20" dirty="0">
                <a:solidFill>
                  <a:srgbClr val="1C4F5F"/>
                </a:solidFill>
                <a:latin typeface="SB Sans Display" panose="020B0503040504020204" pitchFamily="34" charset="0"/>
                <a:cs typeface="SB Sans Display" panose="020B0503040504020204" pitchFamily="34" charset="0"/>
              </a:rPr>
              <a:t>, которая буквально означает «новый бот».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F333EA3-2C20-4558-9967-DCC8C840DF7B}"/>
              </a:ext>
            </a:extLst>
          </p:cNvPr>
          <p:cNvSpPr txBox="1"/>
          <p:nvPr/>
        </p:nvSpPr>
        <p:spPr>
          <a:xfrm>
            <a:off x="11419177" y="6360140"/>
            <a:ext cx="375153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ru-RU" sz="1400" dirty="0">
                <a:solidFill>
                  <a:srgbClr val="005061"/>
                </a:solidFill>
                <a:latin typeface="SB Sans Display" panose="020B0503040504020204" pitchFamily="34" charset="0"/>
                <a:cs typeface="SB Sans Display" panose="020B0503040504020204" pitchFamily="34" charset="0"/>
              </a:rPr>
              <a:t>17</a:t>
            </a: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A4218AED-B9F2-4D73-8830-25FF15335C27}"/>
              </a:ext>
            </a:extLst>
          </p:cNvPr>
          <p:cNvSpPr/>
          <p:nvPr/>
        </p:nvSpPr>
        <p:spPr>
          <a:xfrm rot="2700000">
            <a:off x="11330271" y="6446803"/>
            <a:ext cx="108708" cy="108708"/>
          </a:xfrm>
          <a:prstGeom prst="rect">
            <a:avLst/>
          </a:prstGeom>
          <a:solidFill>
            <a:srgbClr val="31C2A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832D5333-C5D4-43AD-9B4D-B2B7A101BC93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48" t="10141" r="3541" b="12722"/>
          <a:stretch/>
        </p:blipFill>
        <p:spPr>
          <a:xfrm>
            <a:off x="617220" y="2668492"/>
            <a:ext cx="8092440" cy="2132108"/>
          </a:xfrm>
          <a:prstGeom prst="roundRect">
            <a:avLst>
              <a:gd name="adj" fmla="val 4722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</p:spTree>
    <p:extLst>
      <p:ext uri="{BB962C8B-B14F-4D97-AF65-F5344CB8AC3E}">
        <p14:creationId xmlns:p14="http://schemas.microsoft.com/office/powerpoint/2010/main" val="3071219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0F6A7FBF-3AD2-4601-837C-28E000F04D1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0A6FC82C-1AEA-4A13-83EE-7CA863408EAF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517526" y="3963849"/>
            <a:ext cx="1337468" cy="396123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B0E8A555-21DB-4C41-BB55-3C019DC49AD6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p:blipFill>
        <p:spPr>
          <a:xfrm>
            <a:off x="292892" y="6307132"/>
            <a:ext cx="2530477" cy="289633"/>
          </a:xfrm>
          <a:prstGeom prst="rect">
            <a:avLst/>
          </a:prstGeom>
        </p:spPr>
      </p:pic>
      <p:sp>
        <p:nvSpPr>
          <p:cNvPr id="16" name="Заголовок 1">
            <a:extLst>
              <a:ext uri="{FF2B5EF4-FFF2-40B4-BE49-F238E27FC236}">
                <a16:creationId xmlns:a16="http://schemas.microsoft.com/office/drawing/2014/main" id="{F3AF340E-0FB5-4B0F-8C97-C5F0AC326AB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81047" y="536367"/>
            <a:ext cx="7891427" cy="812409"/>
          </a:xfrm>
        </p:spPr>
        <p:txBody>
          <a:bodyPr anchor="ctr">
            <a:noAutofit/>
          </a:bodyPr>
          <a:lstStyle/>
          <a:p>
            <a:pPr algn="l"/>
            <a:r>
              <a:rPr lang="ru-RU" sz="3600" b="1" dirty="0">
                <a:solidFill>
                  <a:srgbClr val="1C4F5F"/>
                </a:solidFill>
                <a:latin typeface="SB Sans Display" panose="020B0503040504020204" pitchFamily="34" charset="0"/>
                <a:cs typeface="SB Sans Display" panose="020B0503040504020204" pitchFamily="34" charset="0"/>
              </a:rPr>
              <a:t>Создадим чат-бота</a:t>
            </a:r>
          </a:p>
        </p:txBody>
      </p:sp>
      <p:sp>
        <p:nvSpPr>
          <p:cNvPr id="17" name="Подзаголовок 2">
            <a:extLst>
              <a:ext uri="{FF2B5EF4-FFF2-40B4-BE49-F238E27FC236}">
                <a16:creationId xmlns:a16="http://schemas.microsoft.com/office/drawing/2014/main" id="{5D250BE2-F734-4F96-A499-ECB102784DC2}"/>
              </a:ext>
            </a:extLst>
          </p:cNvPr>
          <p:cNvSpPr txBox="1">
            <a:spLocks/>
          </p:cNvSpPr>
          <p:nvPr/>
        </p:nvSpPr>
        <p:spPr>
          <a:xfrm>
            <a:off x="508827" y="1513871"/>
            <a:ext cx="5587173" cy="400890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05000"/>
              </a:lnSpc>
              <a:spcBef>
                <a:spcPts val="0"/>
              </a:spcBef>
            </a:pPr>
            <a:r>
              <a:rPr lang="ru-RU" sz="2300" spc="-20" dirty="0">
                <a:solidFill>
                  <a:srgbClr val="1C4F5F"/>
                </a:solidFill>
                <a:latin typeface="SB Sans Display" panose="020B0503040504020204" pitchFamily="34" charset="0"/>
                <a:cs typeface="SB Sans Display" panose="020B0503040504020204" pitchFamily="34" charset="0"/>
              </a:rPr>
              <a:t>Придумаем боту имя, оно будет отображаться вверху во время диалога с ботом.</a:t>
            </a:r>
          </a:p>
          <a:p>
            <a:pPr algn="l">
              <a:lnSpc>
                <a:spcPct val="105000"/>
              </a:lnSpc>
              <a:spcBef>
                <a:spcPts val="0"/>
              </a:spcBef>
            </a:pPr>
            <a:r>
              <a:rPr lang="ru-RU" sz="700" spc="-20" dirty="0">
                <a:solidFill>
                  <a:srgbClr val="1C4F5F"/>
                </a:solidFill>
                <a:latin typeface="SB Sans Display" panose="020B0503040504020204" pitchFamily="34" charset="0"/>
                <a:cs typeface="SB Sans Display" panose="020B0503040504020204" pitchFamily="34" charset="0"/>
              </a:rPr>
              <a:t> </a:t>
            </a:r>
            <a:endParaRPr lang="ru-RU" sz="600" spc="-20" dirty="0">
              <a:solidFill>
                <a:srgbClr val="1C4F5F"/>
              </a:solidFill>
              <a:latin typeface="SB Sans Display" panose="020B0503040504020204" pitchFamily="34" charset="0"/>
              <a:cs typeface="SB Sans Display" panose="020B0503040504020204" pitchFamily="34" charset="0"/>
            </a:endParaRPr>
          </a:p>
          <a:p>
            <a:pPr algn="l">
              <a:lnSpc>
                <a:spcPct val="105000"/>
              </a:lnSpc>
              <a:spcBef>
                <a:spcPts val="0"/>
              </a:spcBef>
            </a:pPr>
            <a:r>
              <a:rPr lang="ru-RU" sz="2300" b="1" spc="-20" dirty="0">
                <a:solidFill>
                  <a:srgbClr val="1C4F5F"/>
                </a:solidFill>
                <a:latin typeface="SB Sans Display" panose="020B0503040504020204" pitchFamily="34" charset="0"/>
                <a:cs typeface="SB Sans Display" panose="020B0503040504020204" pitchFamily="34" charset="0"/>
              </a:rPr>
              <a:t>Внимание!</a:t>
            </a:r>
            <a:r>
              <a:rPr lang="ru-RU" sz="2300" spc="-20" dirty="0">
                <a:solidFill>
                  <a:srgbClr val="1C4F5F"/>
                </a:solidFill>
                <a:latin typeface="SB Sans Display" panose="020B0503040504020204" pitchFamily="34" charset="0"/>
                <a:cs typeface="SB Sans Display" panose="020B0503040504020204" pitchFamily="34" charset="0"/>
              </a:rPr>
              <a:t> Это не логин,</a:t>
            </a:r>
          </a:p>
          <a:p>
            <a:pPr algn="l">
              <a:lnSpc>
                <a:spcPct val="105000"/>
              </a:lnSpc>
              <a:spcBef>
                <a:spcPts val="0"/>
              </a:spcBef>
            </a:pPr>
            <a:r>
              <a:rPr lang="ru-RU" sz="2300" spc="-20" dirty="0">
                <a:solidFill>
                  <a:srgbClr val="1C4F5F"/>
                </a:solidFill>
                <a:latin typeface="SB Sans Display" panose="020B0503040504020204" pitchFamily="34" charset="0"/>
                <a:cs typeface="SB Sans Display" panose="020B0503040504020204" pitchFamily="34" charset="0"/>
              </a:rPr>
              <a:t>по которому будут искать бота,</a:t>
            </a:r>
          </a:p>
          <a:p>
            <a:pPr algn="l">
              <a:lnSpc>
                <a:spcPct val="105000"/>
              </a:lnSpc>
              <a:spcBef>
                <a:spcPts val="0"/>
              </a:spcBef>
            </a:pPr>
            <a:r>
              <a:rPr lang="ru-RU" sz="2300" spc="-20" dirty="0">
                <a:solidFill>
                  <a:srgbClr val="1C4F5F"/>
                </a:solidFill>
                <a:latin typeface="SB Sans Display" panose="020B0503040504020204" pitchFamily="34" charset="0"/>
                <a:cs typeface="SB Sans Display" panose="020B0503040504020204" pitchFamily="34" charset="0"/>
              </a:rPr>
              <a:t>это просто его имя.</a:t>
            </a:r>
          </a:p>
          <a:p>
            <a:pPr algn="l">
              <a:lnSpc>
                <a:spcPct val="105000"/>
              </a:lnSpc>
              <a:spcBef>
                <a:spcPts val="0"/>
              </a:spcBef>
            </a:pPr>
            <a:endParaRPr lang="ru-RU" sz="600" spc="-20" dirty="0">
              <a:solidFill>
                <a:srgbClr val="1C4F5F"/>
              </a:solidFill>
              <a:latin typeface="SB Sans Display" panose="020B0503040504020204" pitchFamily="34" charset="0"/>
              <a:cs typeface="SB Sans Display" panose="020B0503040504020204" pitchFamily="34" charset="0"/>
            </a:endParaRPr>
          </a:p>
          <a:p>
            <a:pPr algn="l">
              <a:lnSpc>
                <a:spcPct val="105000"/>
              </a:lnSpc>
              <a:spcBef>
                <a:spcPts val="0"/>
              </a:spcBef>
            </a:pPr>
            <a:r>
              <a:rPr lang="ru-RU" sz="2300" b="1" spc="-20" dirty="0">
                <a:solidFill>
                  <a:srgbClr val="1C4F5F"/>
                </a:solidFill>
                <a:latin typeface="SB Sans Display" panose="020B0503040504020204" pitchFamily="34" charset="0"/>
                <a:cs typeface="SB Sans Display" panose="020B0503040504020204" pitchFamily="34" charset="0"/>
              </a:rPr>
              <a:t>Пример</a:t>
            </a:r>
          </a:p>
          <a:p>
            <a:pPr algn="l">
              <a:lnSpc>
                <a:spcPct val="105000"/>
              </a:lnSpc>
              <a:spcBef>
                <a:spcPts val="0"/>
              </a:spcBef>
            </a:pPr>
            <a:r>
              <a:rPr lang="ru-RU" sz="2300" spc="-20" dirty="0">
                <a:solidFill>
                  <a:srgbClr val="1C4F5F"/>
                </a:solidFill>
                <a:latin typeface="SB Sans Display" panose="020B0503040504020204" pitchFamily="34" charset="0"/>
                <a:cs typeface="SB Sans Display" panose="020B0503040504020204" pitchFamily="34" charset="0"/>
              </a:rPr>
              <a:t>Мы назвали нашего бота New</a:t>
            </a:r>
          </a:p>
          <a:p>
            <a:pPr algn="l">
              <a:lnSpc>
                <a:spcPct val="105000"/>
              </a:lnSpc>
              <a:spcBef>
                <a:spcPts val="0"/>
              </a:spcBef>
            </a:pPr>
            <a:r>
              <a:rPr lang="ru-RU" sz="2300" spc="-20" dirty="0" err="1">
                <a:solidFill>
                  <a:srgbClr val="1C4F5F"/>
                </a:solidFill>
                <a:latin typeface="SB Sans Display" panose="020B0503040504020204" pitchFamily="34" charset="0"/>
                <a:cs typeface="SB Sans Display" panose="020B0503040504020204" pitchFamily="34" charset="0"/>
              </a:rPr>
              <a:t>mini</a:t>
            </a:r>
            <a:r>
              <a:rPr lang="ru-RU" sz="2300" spc="-20" dirty="0">
                <a:solidFill>
                  <a:srgbClr val="1C4F5F"/>
                </a:solidFill>
                <a:latin typeface="SB Sans Display" panose="020B0503040504020204" pitchFamily="34" charset="0"/>
                <a:cs typeface="SB Sans Display" panose="020B0503040504020204" pitchFamily="34" charset="0"/>
              </a:rPr>
              <a:t> </a:t>
            </a:r>
            <a:r>
              <a:rPr lang="ru-RU" sz="2300" spc="-20" dirty="0" err="1">
                <a:solidFill>
                  <a:srgbClr val="1C4F5F"/>
                </a:solidFill>
                <a:latin typeface="SB Sans Display" panose="020B0503040504020204" pitchFamily="34" charset="0"/>
                <a:cs typeface="SB Sans Display" panose="020B0503040504020204" pitchFamily="34" charset="0"/>
              </a:rPr>
              <a:t>bot</a:t>
            </a:r>
            <a:r>
              <a:rPr lang="ru-RU" sz="2300" spc="-20" dirty="0">
                <a:solidFill>
                  <a:srgbClr val="1C4F5F"/>
                </a:solidFill>
                <a:latin typeface="SB Sans Display" panose="020B0503040504020204" pitchFamily="34" charset="0"/>
                <a:cs typeface="SB Sans Display" panose="020B0503040504020204" pitchFamily="34" charset="0"/>
              </a:rPr>
              <a:t>. Вы можете выбрать</a:t>
            </a:r>
          </a:p>
          <a:p>
            <a:pPr algn="l">
              <a:lnSpc>
                <a:spcPct val="105000"/>
              </a:lnSpc>
              <a:spcBef>
                <a:spcPts val="0"/>
              </a:spcBef>
            </a:pPr>
            <a:r>
              <a:rPr lang="ru-RU" sz="2300" spc="-20" dirty="0">
                <a:solidFill>
                  <a:srgbClr val="1C4F5F"/>
                </a:solidFill>
                <a:latin typeface="SB Sans Display" panose="020B0503040504020204" pitchFamily="34" charset="0"/>
                <a:cs typeface="SB Sans Display" panose="020B0503040504020204" pitchFamily="34" charset="0"/>
              </a:rPr>
              <a:t>другое название.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F333EA3-2C20-4558-9967-DCC8C840DF7B}"/>
              </a:ext>
            </a:extLst>
          </p:cNvPr>
          <p:cNvSpPr txBox="1"/>
          <p:nvPr/>
        </p:nvSpPr>
        <p:spPr>
          <a:xfrm>
            <a:off x="11419177" y="6360140"/>
            <a:ext cx="375153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ru-RU" sz="1400" dirty="0">
                <a:solidFill>
                  <a:srgbClr val="005061"/>
                </a:solidFill>
                <a:latin typeface="SB Sans Display" panose="020B0503040504020204" pitchFamily="34" charset="0"/>
                <a:cs typeface="SB Sans Display" panose="020B0503040504020204" pitchFamily="34" charset="0"/>
              </a:rPr>
              <a:t>18</a:t>
            </a: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A4218AED-B9F2-4D73-8830-25FF15335C27}"/>
              </a:ext>
            </a:extLst>
          </p:cNvPr>
          <p:cNvSpPr/>
          <p:nvPr/>
        </p:nvSpPr>
        <p:spPr>
          <a:xfrm rot="2700000">
            <a:off x="11330271" y="6446803"/>
            <a:ext cx="108708" cy="108708"/>
          </a:xfrm>
          <a:prstGeom prst="rect">
            <a:avLst/>
          </a:prstGeom>
          <a:solidFill>
            <a:srgbClr val="31C2A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7BD6171B-C042-46B3-9BDA-16A5534A9F7A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34" t="9204" r="6934" b="12210"/>
          <a:stretch/>
        </p:blipFill>
        <p:spPr>
          <a:xfrm>
            <a:off x="5626100" y="1553432"/>
            <a:ext cx="6057073" cy="1942243"/>
          </a:xfrm>
          <a:prstGeom prst="roundRect">
            <a:avLst>
              <a:gd name="adj" fmla="val 4899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</p:spTree>
    <p:extLst>
      <p:ext uri="{BB962C8B-B14F-4D97-AF65-F5344CB8AC3E}">
        <p14:creationId xmlns:p14="http://schemas.microsoft.com/office/powerpoint/2010/main" val="2232811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6805F491-82EC-4857-9EA7-3FBE2B66B3B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8884EC7-AF8B-42D9-BFE4-D051FB36298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81047" y="536367"/>
            <a:ext cx="7891427" cy="812409"/>
          </a:xfrm>
        </p:spPr>
        <p:txBody>
          <a:bodyPr anchor="ctr">
            <a:noAutofit/>
          </a:bodyPr>
          <a:lstStyle/>
          <a:p>
            <a:pPr algn="l"/>
            <a:r>
              <a:rPr lang="ru-RU" sz="3600" b="1" dirty="0">
                <a:solidFill>
                  <a:srgbClr val="1C4F5F"/>
                </a:solidFill>
                <a:latin typeface="SB Sans Display" panose="020B0503040504020204" pitchFamily="34" charset="0"/>
                <a:cs typeface="SB Sans Display" panose="020B0503040504020204" pitchFamily="34" charset="0"/>
              </a:rPr>
              <a:t>Что предстоит сегодня?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9770A42-B80D-4843-AF48-AA2626FF1981}"/>
              </a:ext>
            </a:extLst>
          </p:cNvPr>
          <p:cNvSpPr txBox="1"/>
          <p:nvPr/>
        </p:nvSpPr>
        <p:spPr>
          <a:xfrm>
            <a:off x="11499057" y="6360140"/>
            <a:ext cx="223838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ru-RU" sz="1400" dirty="0">
                <a:solidFill>
                  <a:srgbClr val="005061"/>
                </a:solidFill>
                <a:latin typeface="SB Sans Display" panose="020B0503040504020204" pitchFamily="34" charset="0"/>
                <a:cs typeface="SB Sans Display" panose="020B0503040504020204" pitchFamily="34" charset="0"/>
              </a:rPr>
              <a:t>1</a:t>
            </a:r>
          </a:p>
        </p:txBody>
      </p:sp>
      <p:sp>
        <p:nvSpPr>
          <p:cNvPr id="23" name="Подзаголовок 2">
            <a:extLst>
              <a:ext uri="{FF2B5EF4-FFF2-40B4-BE49-F238E27FC236}">
                <a16:creationId xmlns:a16="http://schemas.microsoft.com/office/drawing/2014/main" id="{98FAAACB-F4E9-428F-B9A2-670FA3537DE2}"/>
              </a:ext>
            </a:extLst>
          </p:cNvPr>
          <p:cNvSpPr txBox="1">
            <a:spLocks/>
          </p:cNvSpPr>
          <p:nvPr/>
        </p:nvSpPr>
        <p:spPr>
          <a:xfrm>
            <a:off x="509622" y="1591166"/>
            <a:ext cx="9953590" cy="148113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80000"/>
              </a:lnSpc>
            </a:pPr>
            <a:r>
              <a:rPr lang="ru-RU" sz="2700" dirty="0">
                <a:solidFill>
                  <a:srgbClr val="1C4F5F"/>
                </a:solidFill>
                <a:latin typeface="SB Sans Display" panose="020B0503040504020204" pitchFamily="34" charset="0"/>
                <a:cs typeface="SB Sans Display" panose="020B0503040504020204" pitchFamily="34" charset="0"/>
              </a:rPr>
              <a:t>•   Узнаем, что такое программа, программирование. </a:t>
            </a:r>
          </a:p>
          <a:p>
            <a:pPr algn="l">
              <a:lnSpc>
                <a:spcPct val="114000"/>
              </a:lnSpc>
            </a:pPr>
            <a:r>
              <a:rPr lang="ru-RU" sz="2700" dirty="0">
                <a:solidFill>
                  <a:srgbClr val="1C4F5F"/>
                </a:solidFill>
                <a:latin typeface="SB Sans Display" panose="020B0503040504020204" pitchFamily="34" charset="0"/>
                <a:cs typeface="SB Sans Display" panose="020B0503040504020204" pitchFamily="34" charset="0"/>
              </a:rPr>
              <a:t>•   Познакомимся с языком программирования Python.</a:t>
            </a:r>
          </a:p>
          <a:p>
            <a:pPr algn="l">
              <a:lnSpc>
                <a:spcPct val="114000"/>
              </a:lnSpc>
            </a:pPr>
            <a:r>
              <a:rPr lang="ru-RU" sz="2700" dirty="0">
                <a:solidFill>
                  <a:srgbClr val="1C4F5F"/>
                </a:solidFill>
                <a:latin typeface="SB Sans Display" panose="020B0503040504020204" pitchFamily="34" charset="0"/>
                <a:cs typeface="SB Sans Display" panose="020B0503040504020204" pitchFamily="34" charset="0"/>
              </a:rPr>
              <a:t>•   Напишем на Python простого чат-бота для </a:t>
            </a:r>
            <a:r>
              <a:rPr lang="ru-RU" sz="2700" dirty="0" err="1">
                <a:solidFill>
                  <a:srgbClr val="1C4F5F"/>
                </a:solidFill>
                <a:latin typeface="SB Sans Display" panose="020B0503040504020204" pitchFamily="34" charset="0"/>
                <a:cs typeface="SB Sans Display" panose="020B0503040504020204" pitchFamily="34" charset="0"/>
              </a:rPr>
              <a:t>Telegram</a:t>
            </a:r>
            <a:r>
              <a:rPr lang="ru-RU" sz="2700" dirty="0">
                <a:solidFill>
                  <a:srgbClr val="1C4F5F"/>
                </a:solidFill>
                <a:latin typeface="SB Sans Display" panose="020B0503040504020204" pitchFamily="34" charset="0"/>
                <a:cs typeface="SB Sans Display" panose="020B0503040504020204" pitchFamily="34" charset="0"/>
              </a:rPr>
              <a:t>.</a:t>
            </a:r>
          </a:p>
        </p:txBody>
      </p:sp>
      <p:sp>
        <p:nvSpPr>
          <p:cNvPr id="26" name="Прямоугольник 25">
            <a:extLst>
              <a:ext uri="{FF2B5EF4-FFF2-40B4-BE49-F238E27FC236}">
                <a16:creationId xmlns:a16="http://schemas.microsoft.com/office/drawing/2014/main" id="{8B94ADF4-AA90-4B60-9120-206CCECEE2BF}"/>
              </a:ext>
            </a:extLst>
          </p:cNvPr>
          <p:cNvSpPr/>
          <p:nvPr/>
        </p:nvSpPr>
        <p:spPr>
          <a:xfrm rot="2700000">
            <a:off x="11410150" y="6446803"/>
            <a:ext cx="108708" cy="108708"/>
          </a:xfrm>
          <a:prstGeom prst="rect">
            <a:avLst/>
          </a:prstGeom>
          <a:solidFill>
            <a:srgbClr val="31C2A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B0E8A555-21DB-4C41-BB55-3C019DC49AD6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292892" y="6307132"/>
            <a:ext cx="2530477" cy="289633"/>
          </a:xfrm>
          <a:prstGeom prst="rect">
            <a:avLst/>
          </a:prstGeom>
        </p:spPr>
      </p:pic>
      <p:sp>
        <p:nvSpPr>
          <p:cNvPr id="10" name="Подзаголовок 2">
            <a:extLst>
              <a:ext uri="{FF2B5EF4-FFF2-40B4-BE49-F238E27FC236}">
                <a16:creationId xmlns:a16="http://schemas.microsoft.com/office/drawing/2014/main" id="{5C725456-6918-42B3-BE9C-55232E035EC4}"/>
              </a:ext>
            </a:extLst>
          </p:cNvPr>
          <p:cNvSpPr txBox="1">
            <a:spLocks/>
          </p:cNvSpPr>
          <p:nvPr/>
        </p:nvSpPr>
        <p:spPr>
          <a:xfrm>
            <a:off x="508827" y="4689663"/>
            <a:ext cx="5587174" cy="138242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00000"/>
              </a:lnSpc>
              <a:spcBef>
                <a:spcPts val="0"/>
              </a:spcBef>
            </a:pPr>
            <a:r>
              <a:rPr lang="ru-RU" sz="1830" spc="-20" dirty="0">
                <a:solidFill>
                  <a:srgbClr val="8DA7AF"/>
                </a:solidFill>
                <a:latin typeface="SB Sans Display" panose="020B0503040504020204" pitchFamily="34" charset="0"/>
                <a:cs typeface="SB Sans Display" panose="020B0503040504020204" pitchFamily="34" charset="0"/>
              </a:rPr>
              <a:t>Сервисы </a:t>
            </a:r>
            <a:r>
              <a:rPr lang="ru-RU" sz="1830" spc="-20" dirty="0" err="1">
                <a:solidFill>
                  <a:srgbClr val="8DA7AF"/>
                </a:solidFill>
                <a:latin typeface="SB Sans Display" panose="020B0503040504020204" pitchFamily="34" charset="0"/>
                <a:cs typeface="SB Sans Display" panose="020B0503040504020204" pitchFamily="34" charset="0"/>
              </a:rPr>
              <a:t>Telegram</a:t>
            </a:r>
            <a:r>
              <a:rPr lang="ru-RU" sz="1830" spc="-20" dirty="0">
                <a:solidFill>
                  <a:srgbClr val="8DA7AF"/>
                </a:solidFill>
                <a:latin typeface="SB Sans Display" panose="020B0503040504020204" pitchFamily="34" charset="0"/>
                <a:cs typeface="SB Sans Display" panose="020B0503040504020204" pitchFamily="34" charset="0"/>
              </a:rPr>
              <a:t> и другие упоминаются</a:t>
            </a:r>
          </a:p>
          <a:p>
            <a:pPr algn="l">
              <a:lnSpc>
                <a:spcPct val="100000"/>
              </a:lnSpc>
              <a:spcBef>
                <a:spcPts val="0"/>
              </a:spcBef>
            </a:pPr>
            <a:r>
              <a:rPr lang="ru-RU" sz="1830" spc="-20" dirty="0">
                <a:solidFill>
                  <a:srgbClr val="8DA7AF"/>
                </a:solidFill>
                <a:latin typeface="SB Sans Display" panose="020B0503040504020204" pitchFamily="34" charset="0"/>
                <a:cs typeface="SB Sans Display" panose="020B0503040504020204" pitchFamily="34" charset="0"/>
              </a:rPr>
              <a:t>только в образовательных целях и не являются рекламой.</a:t>
            </a:r>
          </a:p>
        </p:txBody>
      </p:sp>
    </p:spTree>
    <p:extLst>
      <p:ext uri="{BB962C8B-B14F-4D97-AF65-F5344CB8AC3E}">
        <p14:creationId xmlns:p14="http://schemas.microsoft.com/office/powerpoint/2010/main" val="2299602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0F6A7FBF-3AD2-4601-837C-28E000F04D1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B0E8A555-21DB-4C41-BB55-3C019DC49AD6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292892" y="6307132"/>
            <a:ext cx="2530477" cy="289633"/>
          </a:xfrm>
          <a:prstGeom prst="rect">
            <a:avLst/>
          </a:prstGeom>
        </p:spPr>
      </p:pic>
      <p:sp>
        <p:nvSpPr>
          <p:cNvPr id="16" name="Заголовок 1">
            <a:extLst>
              <a:ext uri="{FF2B5EF4-FFF2-40B4-BE49-F238E27FC236}">
                <a16:creationId xmlns:a16="http://schemas.microsoft.com/office/drawing/2014/main" id="{F3AF340E-0FB5-4B0F-8C97-C5F0AC326AB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81047" y="536367"/>
            <a:ext cx="7891427" cy="812409"/>
          </a:xfrm>
        </p:spPr>
        <p:txBody>
          <a:bodyPr anchor="ctr">
            <a:noAutofit/>
          </a:bodyPr>
          <a:lstStyle/>
          <a:p>
            <a:pPr algn="l"/>
            <a:r>
              <a:rPr lang="ru-RU" sz="3600" b="1" dirty="0">
                <a:solidFill>
                  <a:srgbClr val="1C4F5F"/>
                </a:solidFill>
                <a:latin typeface="SB Sans Display" panose="020B0503040504020204" pitchFamily="34" charset="0"/>
                <a:cs typeface="SB Sans Display" panose="020B0503040504020204" pitchFamily="34" charset="0"/>
              </a:rPr>
              <a:t>Создадим чат-бота</a:t>
            </a:r>
          </a:p>
        </p:txBody>
      </p:sp>
      <p:sp>
        <p:nvSpPr>
          <p:cNvPr id="17" name="Подзаголовок 2">
            <a:extLst>
              <a:ext uri="{FF2B5EF4-FFF2-40B4-BE49-F238E27FC236}">
                <a16:creationId xmlns:a16="http://schemas.microsoft.com/office/drawing/2014/main" id="{5D250BE2-F734-4F96-A499-ECB102784DC2}"/>
              </a:ext>
            </a:extLst>
          </p:cNvPr>
          <p:cNvSpPr txBox="1">
            <a:spLocks/>
          </p:cNvSpPr>
          <p:nvPr/>
        </p:nvSpPr>
        <p:spPr>
          <a:xfrm>
            <a:off x="508827" y="1513871"/>
            <a:ext cx="5587173" cy="453202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05000"/>
              </a:lnSpc>
              <a:spcBef>
                <a:spcPts val="0"/>
              </a:spcBef>
            </a:pPr>
            <a:r>
              <a:rPr lang="ru-RU" sz="2300" spc="-20" dirty="0">
                <a:solidFill>
                  <a:srgbClr val="1C4F5F"/>
                </a:solidFill>
                <a:latin typeface="SB Sans Display" panose="020B0503040504020204" pitchFamily="34" charset="0"/>
                <a:cs typeface="SB Sans Display" panose="020B0503040504020204" pitchFamily="34" charset="0"/>
              </a:rPr>
              <a:t>Придумаем боту юзернейм.</a:t>
            </a:r>
            <a:endParaRPr lang="en-US" sz="2300" spc="-20" dirty="0">
              <a:solidFill>
                <a:srgbClr val="1C4F5F"/>
              </a:solidFill>
              <a:latin typeface="SB Sans Display" panose="020B0503040504020204" pitchFamily="34" charset="0"/>
              <a:cs typeface="SB Sans Display" panose="020B0503040504020204" pitchFamily="34" charset="0"/>
            </a:endParaRPr>
          </a:p>
          <a:p>
            <a:pPr algn="l">
              <a:lnSpc>
                <a:spcPct val="105000"/>
              </a:lnSpc>
              <a:spcBef>
                <a:spcPts val="0"/>
              </a:spcBef>
            </a:pPr>
            <a:r>
              <a:rPr lang="ru-RU" sz="2300" spc="-20" dirty="0">
                <a:solidFill>
                  <a:srgbClr val="1C4F5F"/>
                </a:solidFill>
                <a:latin typeface="SB Sans Display" panose="020B0503040504020204" pitchFamily="34" charset="0"/>
                <a:cs typeface="SB Sans Display" panose="020B0503040504020204" pitchFamily="34" charset="0"/>
              </a:rPr>
              <a:t>Это именно то имя, по которому бот будет отображаться в поисковике.</a:t>
            </a:r>
          </a:p>
          <a:p>
            <a:pPr algn="l">
              <a:lnSpc>
                <a:spcPct val="105000"/>
              </a:lnSpc>
              <a:spcBef>
                <a:spcPts val="0"/>
              </a:spcBef>
            </a:pPr>
            <a:r>
              <a:rPr lang="ru-RU" sz="2300" spc="-20" dirty="0">
                <a:solidFill>
                  <a:srgbClr val="1C4F5F"/>
                </a:solidFill>
                <a:latin typeface="SB Sans Display" panose="020B0503040504020204" pitchFamily="34" charset="0"/>
                <a:cs typeface="SB Sans Display" panose="020B0503040504020204" pitchFamily="34" charset="0"/>
              </a:rPr>
              <a:t>Оно должно быть понятным, уникальным и запоминающимся.</a:t>
            </a:r>
          </a:p>
          <a:p>
            <a:pPr algn="l">
              <a:lnSpc>
                <a:spcPct val="140000"/>
              </a:lnSpc>
              <a:spcBef>
                <a:spcPts val="0"/>
              </a:spcBef>
            </a:pPr>
            <a:r>
              <a:rPr lang="ru-RU" sz="2300" spc="-20" dirty="0">
                <a:solidFill>
                  <a:srgbClr val="1C4F5F"/>
                </a:solidFill>
                <a:latin typeface="SB Sans Display" panose="020B0503040504020204" pitchFamily="34" charset="0"/>
                <a:cs typeface="SB Sans Display" panose="020B0503040504020204" pitchFamily="34" charset="0"/>
              </a:rPr>
              <a:t>Юзернейм должен состоять из</a:t>
            </a:r>
          </a:p>
          <a:p>
            <a:pPr algn="l">
              <a:lnSpc>
                <a:spcPct val="100000"/>
              </a:lnSpc>
              <a:spcBef>
                <a:spcPts val="0"/>
              </a:spcBef>
            </a:pPr>
            <a:r>
              <a:rPr lang="ru-RU" sz="2300" spc="-20" dirty="0">
                <a:solidFill>
                  <a:srgbClr val="1C4F5F"/>
                </a:solidFill>
                <a:latin typeface="SB Sans Display" panose="020B0503040504020204" pitchFamily="34" charset="0"/>
                <a:cs typeface="SB Sans Display" panose="020B0503040504020204" pitchFamily="34" charset="0"/>
              </a:rPr>
              <a:t>латинских букв без пробелов, вместо</a:t>
            </a:r>
          </a:p>
          <a:p>
            <a:pPr algn="l">
              <a:lnSpc>
                <a:spcPct val="105000"/>
              </a:lnSpc>
              <a:spcBef>
                <a:spcPts val="0"/>
              </a:spcBef>
            </a:pPr>
            <a:r>
              <a:rPr lang="ru-RU" sz="2300" spc="-20" dirty="0">
                <a:solidFill>
                  <a:srgbClr val="1C4F5F"/>
                </a:solidFill>
                <a:latin typeface="SB Sans Display" panose="020B0503040504020204" pitchFamily="34" charset="0"/>
                <a:cs typeface="SB Sans Display" panose="020B0503040504020204" pitchFamily="34" charset="0"/>
              </a:rPr>
              <a:t>них можно использовать нижнее</a:t>
            </a:r>
          </a:p>
          <a:p>
            <a:pPr algn="l">
              <a:lnSpc>
                <a:spcPct val="105000"/>
              </a:lnSpc>
              <a:spcBef>
                <a:spcPts val="0"/>
              </a:spcBef>
            </a:pPr>
            <a:r>
              <a:rPr lang="ru-RU" sz="2300" spc="-20" dirty="0">
                <a:solidFill>
                  <a:srgbClr val="1C4F5F"/>
                </a:solidFill>
                <a:latin typeface="SB Sans Display" panose="020B0503040504020204" pitchFamily="34" charset="0"/>
                <a:cs typeface="SB Sans Display" panose="020B0503040504020204" pitchFamily="34" charset="0"/>
              </a:rPr>
              <a:t>подчёркивание (_).</a:t>
            </a:r>
          </a:p>
          <a:p>
            <a:pPr algn="l">
              <a:lnSpc>
                <a:spcPct val="140000"/>
              </a:lnSpc>
              <a:spcBef>
                <a:spcPts val="0"/>
              </a:spcBef>
            </a:pPr>
            <a:r>
              <a:rPr lang="ru-RU" sz="2300" spc="-20" dirty="0">
                <a:solidFill>
                  <a:srgbClr val="1C4F5F"/>
                </a:solidFill>
                <a:latin typeface="SB Sans Display" panose="020B0503040504020204" pitchFamily="34" charset="0"/>
                <a:cs typeface="SB Sans Display" panose="020B0503040504020204" pitchFamily="34" charset="0"/>
              </a:rPr>
              <a:t>В конце обязательно слово </a:t>
            </a:r>
            <a:r>
              <a:rPr lang="en-US" sz="2300" i="1" spc="-20" dirty="0" smtClean="0">
                <a:solidFill>
                  <a:srgbClr val="1C4F5F"/>
                </a:solidFill>
                <a:latin typeface="SB Sans Text" panose="020B0503040504020204" pitchFamily="34" charset="-52"/>
                <a:cs typeface="SB Sans Text" panose="020B0503040504020204" pitchFamily="34" charset="-52"/>
              </a:rPr>
              <a:t>b</a:t>
            </a:r>
            <a:r>
              <a:rPr lang="ru-RU" sz="2300" i="1" spc="-20" dirty="0" err="1" smtClean="0">
                <a:solidFill>
                  <a:srgbClr val="1C4F5F"/>
                </a:solidFill>
                <a:latin typeface="SB Sans Text" panose="020B0503040504020204" pitchFamily="34" charset="-52"/>
                <a:cs typeface="SB Sans Text" panose="020B0503040504020204" pitchFamily="34" charset="-52"/>
              </a:rPr>
              <a:t>ot</a:t>
            </a:r>
            <a:r>
              <a:rPr lang="ru-RU" sz="2300" spc="-20" dirty="0">
                <a:solidFill>
                  <a:srgbClr val="1C4F5F"/>
                </a:solidFill>
                <a:latin typeface="SB Sans Display" panose="020B0503040504020204" pitchFamily="34" charset="0"/>
                <a:cs typeface="SB Sans Display" panose="020B0503040504020204" pitchFamily="34" charset="0"/>
              </a:rPr>
              <a:t>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F333EA3-2C20-4558-9967-DCC8C840DF7B}"/>
              </a:ext>
            </a:extLst>
          </p:cNvPr>
          <p:cNvSpPr txBox="1"/>
          <p:nvPr/>
        </p:nvSpPr>
        <p:spPr>
          <a:xfrm>
            <a:off x="11419177" y="6360140"/>
            <a:ext cx="479931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ru-RU" sz="1400" dirty="0">
                <a:solidFill>
                  <a:srgbClr val="005061"/>
                </a:solidFill>
                <a:latin typeface="SB Sans Display" panose="020B0503040504020204" pitchFamily="34" charset="0"/>
                <a:cs typeface="SB Sans Display" panose="020B0503040504020204" pitchFamily="34" charset="0"/>
              </a:rPr>
              <a:t>19</a:t>
            </a: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A4218AED-B9F2-4D73-8830-25FF15335C27}"/>
              </a:ext>
            </a:extLst>
          </p:cNvPr>
          <p:cNvSpPr/>
          <p:nvPr/>
        </p:nvSpPr>
        <p:spPr>
          <a:xfrm rot="2700000">
            <a:off x="11330271" y="6446803"/>
            <a:ext cx="108708" cy="108708"/>
          </a:xfrm>
          <a:prstGeom prst="rect">
            <a:avLst/>
          </a:prstGeom>
          <a:solidFill>
            <a:srgbClr val="31C2A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5556EC15-2AF7-48A8-9714-E59B25DEDC7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20175" y="1583404"/>
            <a:ext cx="5362996" cy="28947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3819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0F6A7FBF-3AD2-4601-837C-28E000F04D1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B0E8A555-21DB-4C41-BB55-3C019DC49AD6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292892" y="6307132"/>
            <a:ext cx="2530477" cy="289633"/>
          </a:xfrm>
          <a:prstGeom prst="rect">
            <a:avLst/>
          </a:prstGeom>
        </p:spPr>
      </p:pic>
      <p:sp>
        <p:nvSpPr>
          <p:cNvPr id="16" name="Заголовок 1">
            <a:extLst>
              <a:ext uri="{FF2B5EF4-FFF2-40B4-BE49-F238E27FC236}">
                <a16:creationId xmlns:a16="http://schemas.microsoft.com/office/drawing/2014/main" id="{F3AF340E-0FB5-4B0F-8C97-C5F0AC326AB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81047" y="536367"/>
            <a:ext cx="7891427" cy="812409"/>
          </a:xfrm>
        </p:spPr>
        <p:txBody>
          <a:bodyPr anchor="ctr">
            <a:noAutofit/>
          </a:bodyPr>
          <a:lstStyle/>
          <a:p>
            <a:pPr algn="l"/>
            <a:r>
              <a:rPr lang="ru-RU" sz="3600" b="1" dirty="0">
                <a:solidFill>
                  <a:srgbClr val="1C4F5F"/>
                </a:solidFill>
                <a:latin typeface="SB Sans Display" panose="020B0503040504020204" pitchFamily="34" charset="0"/>
                <a:cs typeface="SB Sans Display" panose="020B0503040504020204" pitchFamily="34" charset="0"/>
              </a:rPr>
              <a:t>Установка библиотеки ботов</a:t>
            </a:r>
          </a:p>
        </p:txBody>
      </p:sp>
      <p:sp>
        <p:nvSpPr>
          <p:cNvPr id="17" name="Подзаголовок 2">
            <a:extLst>
              <a:ext uri="{FF2B5EF4-FFF2-40B4-BE49-F238E27FC236}">
                <a16:creationId xmlns:a16="http://schemas.microsoft.com/office/drawing/2014/main" id="{5D250BE2-F734-4F96-A499-ECB102784DC2}"/>
              </a:ext>
            </a:extLst>
          </p:cNvPr>
          <p:cNvSpPr txBox="1">
            <a:spLocks/>
          </p:cNvSpPr>
          <p:nvPr/>
        </p:nvSpPr>
        <p:spPr>
          <a:xfrm>
            <a:off x="508827" y="1961548"/>
            <a:ext cx="9919028" cy="88166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10000"/>
              </a:lnSpc>
              <a:spcBef>
                <a:spcPts val="0"/>
              </a:spcBef>
            </a:pPr>
            <a:r>
              <a:rPr lang="en-US" sz="2130" spc="-20" dirty="0">
                <a:solidFill>
                  <a:srgbClr val="1DA137"/>
                </a:solidFill>
                <a:latin typeface="Roboto Mono" panose="00000009000000000000" pitchFamily="49" charset="0"/>
                <a:ea typeface="Roboto Mono" panose="00000009000000000000" pitchFamily="49" charset="0"/>
                <a:cs typeface="SB Sans Display" panose="020B0503040504020204" pitchFamily="34" charset="0"/>
              </a:rPr>
              <a:t>pip install python-telegram-bot==20.0</a:t>
            </a:r>
          </a:p>
          <a:p>
            <a:pPr algn="l">
              <a:lnSpc>
                <a:spcPct val="110000"/>
              </a:lnSpc>
              <a:spcBef>
                <a:spcPts val="0"/>
              </a:spcBef>
            </a:pPr>
            <a:r>
              <a:rPr lang="en-US" sz="2130" spc="-20" dirty="0">
                <a:solidFill>
                  <a:srgbClr val="1DA137"/>
                </a:solidFill>
                <a:latin typeface="Roboto Mono" panose="00000009000000000000" pitchFamily="49" charset="0"/>
                <a:ea typeface="Roboto Mono" panose="00000009000000000000" pitchFamily="49" charset="0"/>
                <a:cs typeface="SB Sans Display" panose="020B0503040504020204" pitchFamily="34" charset="0"/>
              </a:rPr>
              <a:t>pip install </a:t>
            </a:r>
            <a:r>
              <a:rPr lang="en-US" sz="2130" spc="-20" dirty="0" err="1">
                <a:solidFill>
                  <a:srgbClr val="1DA137"/>
                </a:solidFill>
                <a:latin typeface="Roboto Mono" panose="00000009000000000000" pitchFamily="49" charset="0"/>
                <a:ea typeface="Roboto Mono" panose="00000009000000000000" pitchFamily="49" charset="0"/>
                <a:cs typeface="SB Sans Display" panose="020B0503040504020204" pitchFamily="34" charset="0"/>
              </a:rPr>
              <a:t>nest_asyncio</a:t>
            </a:r>
            <a:endParaRPr lang="ru-RU" sz="2130" spc="-20" dirty="0">
              <a:solidFill>
                <a:srgbClr val="1DA137"/>
              </a:solidFill>
              <a:latin typeface="Roboto Mono" panose="00000009000000000000" pitchFamily="49" charset="0"/>
              <a:ea typeface="Roboto Mono" panose="00000009000000000000" pitchFamily="49" charset="0"/>
              <a:cs typeface="SB Sans Display" panose="020B050304050402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F333EA3-2C20-4558-9967-DCC8C840DF7B}"/>
              </a:ext>
            </a:extLst>
          </p:cNvPr>
          <p:cNvSpPr txBox="1"/>
          <p:nvPr/>
        </p:nvSpPr>
        <p:spPr>
          <a:xfrm>
            <a:off x="11419177" y="6360140"/>
            <a:ext cx="479931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ru-RU" sz="1400" dirty="0">
                <a:solidFill>
                  <a:srgbClr val="005061"/>
                </a:solidFill>
                <a:latin typeface="SB Sans Display" panose="020B0503040504020204" pitchFamily="34" charset="0"/>
                <a:cs typeface="SB Sans Display" panose="020B0503040504020204" pitchFamily="34" charset="0"/>
              </a:rPr>
              <a:t>20</a:t>
            </a: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A4218AED-B9F2-4D73-8830-25FF15335C27}"/>
              </a:ext>
            </a:extLst>
          </p:cNvPr>
          <p:cNvSpPr/>
          <p:nvPr/>
        </p:nvSpPr>
        <p:spPr>
          <a:xfrm rot="2700000">
            <a:off x="11330271" y="6446803"/>
            <a:ext cx="108708" cy="108708"/>
          </a:xfrm>
          <a:prstGeom prst="rect">
            <a:avLst/>
          </a:prstGeom>
          <a:solidFill>
            <a:srgbClr val="31C2A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8" name="Подзаголовок 2">
            <a:extLst>
              <a:ext uri="{FF2B5EF4-FFF2-40B4-BE49-F238E27FC236}">
                <a16:creationId xmlns:a16="http://schemas.microsoft.com/office/drawing/2014/main" id="{CAE23A99-1B93-4FF1-889A-E8F170FC5877}"/>
              </a:ext>
            </a:extLst>
          </p:cNvPr>
          <p:cNvSpPr txBox="1">
            <a:spLocks/>
          </p:cNvSpPr>
          <p:nvPr/>
        </p:nvSpPr>
        <p:spPr>
          <a:xfrm>
            <a:off x="508827" y="1513871"/>
            <a:ext cx="9919028" cy="47148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05000"/>
              </a:lnSpc>
              <a:spcBef>
                <a:spcPts val="0"/>
              </a:spcBef>
            </a:pPr>
            <a:r>
              <a:rPr lang="ru-RU" sz="2300" spc="-20" dirty="0">
                <a:solidFill>
                  <a:srgbClr val="1C4F5F"/>
                </a:solidFill>
                <a:latin typeface="SB Sans Display" panose="020B0503040504020204" pitchFamily="34" charset="0"/>
                <a:cs typeface="SB Sans Display" panose="020B0503040504020204" pitchFamily="34" charset="0"/>
              </a:rPr>
              <a:t>Перейдём в терминал и выполним команду установки:</a:t>
            </a: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5E565BD5-7561-471D-9FF9-62A425B628A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663" b="47793"/>
          <a:stretch/>
        </p:blipFill>
        <p:spPr>
          <a:xfrm>
            <a:off x="609599" y="3086526"/>
            <a:ext cx="9433561" cy="2750394"/>
          </a:xfrm>
          <a:prstGeom prst="roundRect">
            <a:avLst>
              <a:gd name="adj" fmla="val 4323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</p:spTree>
    <p:extLst>
      <p:ext uri="{BB962C8B-B14F-4D97-AF65-F5344CB8AC3E}">
        <p14:creationId xmlns:p14="http://schemas.microsoft.com/office/powerpoint/2010/main" val="24081313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0F6A7FBF-3AD2-4601-837C-28E000F04D1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Прямоугольник: скругленные углы 3">
            <a:extLst>
              <a:ext uri="{FF2B5EF4-FFF2-40B4-BE49-F238E27FC236}">
                <a16:creationId xmlns:a16="http://schemas.microsoft.com/office/drawing/2014/main" id="{DA202098-DF3F-47AE-9450-BEDF2149CBB9}"/>
              </a:ext>
            </a:extLst>
          </p:cNvPr>
          <p:cNvSpPr/>
          <p:nvPr/>
        </p:nvSpPr>
        <p:spPr>
          <a:xfrm>
            <a:off x="606639" y="1581150"/>
            <a:ext cx="9436520" cy="4038600"/>
          </a:xfrm>
          <a:prstGeom prst="roundRect">
            <a:avLst>
              <a:gd name="adj" fmla="val 2776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B0E8A555-21DB-4C41-BB55-3C019DC49AD6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292892" y="6307132"/>
            <a:ext cx="2530477" cy="289633"/>
          </a:xfrm>
          <a:prstGeom prst="rect">
            <a:avLst/>
          </a:prstGeom>
        </p:spPr>
      </p:pic>
      <p:sp>
        <p:nvSpPr>
          <p:cNvPr id="16" name="Заголовок 1">
            <a:extLst>
              <a:ext uri="{FF2B5EF4-FFF2-40B4-BE49-F238E27FC236}">
                <a16:creationId xmlns:a16="http://schemas.microsoft.com/office/drawing/2014/main" id="{F3AF340E-0FB5-4B0F-8C97-C5F0AC326AB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81047" y="536367"/>
            <a:ext cx="7891427" cy="812409"/>
          </a:xfrm>
        </p:spPr>
        <p:txBody>
          <a:bodyPr anchor="ctr">
            <a:noAutofit/>
          </a:bodyPr>
          <a:lstStyle/>
          <a:p>
            <a:pPr algn="l"/>
            <a:r>
              <a:rPr lang="ru-RU" sz="3600" b="1" dirty="0">
                <a:solidFill>
                  <a:srgbClr val="1C4F5F"/>
                </a:solidFill>
                <a:latin typeface="SB Sans Display" panose="020B0503040504020204" pitchFamily="34" charset="0"/>
                <a:cs typeface="SB Sans Display" panose="020B0503040504020204" pitchFamily="34" charset="0"/>
              </a:rPr>
              <a:t>Разработаем бота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F333EA3-2C20-4558-9967-DCC8C840DF7B}"/>
              </a:ext>
            </a:extLst>
          </p:cNvPr>
          <p:cNvSpPr txBox="1"/>
          <p:nvPr/>
        </p:nvSpPr>
        <p:spPr>
          <a:xfrm>
            <a:off x="11419177" y="6360140"/>
            <a:ext cx="479931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ru-RU" sz="1400" dirty="0">
                <a:solidFill>
                  <a:srgbClr val="005061"/>
                </a:solidFill>
                <a:latin typeface="SB Sans Display" panose="020B0503040504020204" pitchFamily="34" charset="0"/>
                <a:cs typeface="SB Sans Display" panose="020B0503040504020204" pitchFamily="34" charset="0"/>
              </a:rPr>
              <a:t>21</a:t>
            </a: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A4218AED-B9F2-4D73-8830-25FF15335C27}"/>
              </a:ext>
            </a:extLst>
          </p:cNvPr>
          <p:cNvSpPr/>
          <p:nvPr/>
        </p:nvSpPr>
        <p:spPr>
          <a:xfrm rot="2700000">
            <a:off x="11330271" y="6446803"/>
            <a:ext cx="108708" cy="108708"/>
          </a:xfrm>
          <a:prstGeom prst="rect">
            <a:avLst/>
          </a:prstGeom>
          <a:solidFill>
            <a:srgbClr val="31C2A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3" name="Подзаголовок 2">
            <a:extLst>
              <a:ext uri="{FF2B5EF4-FFF2-40B4-BE49-F238E27FC236}">
                <a16:creationId xmlns:a16="http://schemas.microsoft.com/office/drawing/2014/main" id="{9AB08BD2-924B-4BB3-8061-3978D06CD7C7}"/>
              </a:ext>
            </a:extLst>
          </p:cNvPr>
          <p:cNvSpPr txBox="1">
            <a:spLocks/>
          </p:cNvSpPr>
          <p:nvPr/>
        </p:nvSpPr>
        <p:spPr>
          <a:xfrm>
            <a:off x="832677" y="1694643"/>
            <a:ext cx="8829137" cy="374463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05000"/>
              </a:lnSpc>
              <a:spcBef>
                <a:spcPts val="0"/>
              </a:spcBef>
            </a:pPr>
            <a:r>
              <a:rPr lang="en-US" sz="1430" dirty="0">
                <a:solidFill>
                  <a:srgbClr val="FAAF3B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import</a:t>
            </a:r>
            <a:r>
              <a:rPr lang="en-US" sz="143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logging</a:t>
            </a:r>
          </a:p>
          <a:p>
            <a:pPr algn="l">
              <a:lnSpc>
                <a:spcPct val="105000"/>
              </a:lnSpc>
              <a:spcBef>
                <a:spcPts val="0"/>
              </a:spcBef>
            </a:pPr>
            <a:r>
              <a:rPr lang="en-US" sz="1430" dirty="0">
                <a:solidFill>
                  <a:srgbClr val="FAAF3B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from</a:t>
            </a:r>
            <a:r>
              <a:rPr lang="en-US" sz="143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telegram </a:t>
            </a:r>
            <a:r>
              <a:rPr lang="en-US" sz="1430" dirty="0">
                <a:solidFill>
                  <a:srgbClr val="FAAF3B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import</a:t>
            </a:r>
            <a:r>
              <a:rPr lang="en-US" sz="143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Update</a:t>
            </a:r>
          </a:p>
          <a:p>
            <a:pPr algn="l">
              <a:lnSpc>
                <a:spcPct val="105000"/>
              </a:lnSpc>
              <a:spcBef>
                <a:spcPts val="0"/>
              </a:spcBef>
            </a:pPr>
            <a:r>
              <a:rPr lang="en-US" sz="1430" dirty="0">
                <a:solidFill>
                  <a:srgbClr val="FAAF3B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from</a:t>
            </a:r>
            <a:r>
              <a:rPr lang="en-US" sz="143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sz="1430" dirty="0" err="1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telegram.ext</a:t>
            </a:r>
            <a:r>
              <a:rPr lang="en-US" sz="143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sz="1430" dirty="0">
                <a:solidFill>
                  <a:srgbClr val="FAAF3B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import</a:t>
            </a:r>
            <a:r>
              <a:rPr lang="en-US" sz="143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sz="1430" dirty="0" err="1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ApplicationBuilder</a:t>
            </a:r>
            <a:r>
              <a:rPr lang="en-US" sz="143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, </a:t>
            </a:r>
            <a:r>
              <a:rPr lang="en-US" sz="1430" dirty="0" err="1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CommandHandler</a:t>
            </a:r>
            <a:r>
              <a:rPr lang="en-US" sz="143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, </a:t>
            </a:r>
            <a:r>
              <a:rPr lang="en-US" sz="1430" dirty="0" err="1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ContextTypes</a:t>
            </a:r>
            <a:endParaRPr lang="en-US" sz="1430" dirty="0">
              <a:solidFill>
                <a:schemeClr val="bg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algn="l">
              <a:lnSpc>
                <a:spcPct val="105000"/>
              </a:lnSpc>
              <a:spcBef>
                <a:spcPts val="0"/>
              </a:spcBef>
            </a:pPr>
            <a:r>
              <a:rPr lang="en-US" sz="1430" dirty="0">
                <a:solidFill>
                  <a:srgbClr val="FAAF3B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import</a:t>
            </a:r>
            <a:r>
              <a:rPr lang="en-US" sz="143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sz="1430" dirty="0" err="1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asyncio</a:t>
            </a:r>
            <a:endParaRPr lang="en-US" sz="1430" dirty="0">
              <a:solidFill>
                <a:schemeClr val="bg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algn="l">
              <a:lnSpc>
                <a:spcPct val="105000"/>
              </a:lnSpc>
              <a:spcBef>
                <a:spcPts val="0"/>
              </a:spcBef>
            </a:pPr>
            <a:r>
              <a:rPr lang="en-US" sz="1430" dirty="0">
                <a:solidFill>
                  <a:srgbClr val="FAAF3B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import</a:t>
            </a:r>
            <a:r>
              <a:rPr lang="en-US" sz="143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sz="1430" dirty="0" err="1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nest_asyncio</a:t>
            </a:r>
            <a:endParaRPr lang="en-US" sz="1430" dirty="0">
              <a:solidFill>
                <a:schemeClr val="bg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algn="l">
              <a:lnSpc>
                <a:spcPct val="105000"/>
              </a:lnSpc>
              <a:spcBef>
                <a:spcPts val="0"/>
              </a:spcBef>
            </a:pPr>
            <a:r>
              <a:rPr lang="en-US" sz="1430" dirty="0" err="1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nest_asyncio.apply</a:t>
            </a:r>
            <a:r>
              <a:rPr lang="en-US" sz="143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()</a:t>
            </a:r>
          </a:p>
          <a:p>
            <a:pPr algn="l">
              <a:lnSpc>
                <a:spcPct val="105000"/>
              </a:lnSpc>
              <a:spcBef>
                <a:spcPts val="0"/>
              </a:spcBef>
            </a:pPr>
            <a:endParaRPr lang="en-US" sz="1430" dirty="0">
              <a:solidFill>
                <a:schemeClr val="bg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algn="l">
              <a:lnSpc>
                <a:spcPct val="105000"/>
              </a:lnSpc>
              <a:spcBef>
                <a:spcPts val="0"/>
              </a:spcBef>
            </a:pPr>
            <a:r>
              <a:rPr lang="en-US" sz="1430" dirty="0">
                <a:solidFill>
                  <a:srgbClr val="989898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# </a:t>
            </a:r>
            <a:r>
              <a:rPr lang="ru-RU" sz="1430" dirty="0">
                <a:solidFill>
                  <a:srgbClr val="989898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Токен, полученный от </a:t>
            </a:r>
            <a:r>
              <a:rPr lang="en-US" sz="1430" dirty="0">
                <a:solidFill>
                  <a:srgbClr val="989898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BotFather</a:t>
            </a:r>
          </a:p>
          <a:p>
            <a:pPr algn="l">
              <a:lnSpc>
                <a:spcPct val="105000"/>
              </a:lnSpc>
              <a:spcBef>
                <a:spcPts val="0"/>
              </a:spcBef>
            </a:pPr>
            <a:r>
              <a:rPr lang="en-US" sz="143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BOT_TOKEN = </a:t>
            </a:r>
            <a:r>
              <a:rPr lang="en-US" sz="1430" dirty="0">
                <a:solidFill>
                  <a:srgbClr val="1DA137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"YOUR_BOT_TOKEN_HERE"</a:t>
            </a:r>
          </a:p>
          <a:p>
            <a:pPr algn="l">
              <a:lnSpc>
                <a:spcPct val="105000"/>
              </a:lnSpc>
              <a:spcBef>
                <a:spcPts val="0"/>
              </a:spcBef>
            </a:pPr>
            <a:endParaRPr lang="en-US" sz="1430" dirty="0">
              <a:solidFill>
                <a:schemeClr val="bg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algn="l">
              <a:lnSpc>
                <a:spcPct val="105000"/>
              </a:lnSpc>
              <a:spcBef>
                <a:spcPts val="0"/>
              </a:spcBef>
            </a:pPr>
            <a:r>
              <a:rPr lang="en-US" sz="1430" dirty="0">
                <a:solidFill>
                  <a:srgbClr val="989898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# </a:t>
            </a:r>
            <a:r>
              <a:rPr lang="ru-RU" sz="1430" dirty="0">
                <a:solidFill>
                  <a:srgbClr val="989898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Обработчик команды /</a:t>
            </a:r>
            <a:r>
              <a:rPr lang="en-US" sz="1430" dirty="0">
                <a:solidFill>
                  <a:srgbClr val="989898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start</a:t>
            </a:r>
          </a:p>
          <a:p>
            <a:pPr algn="l">
              <a:lnSpc>
                <a:spcPct val="105000"/>
              </a:lnSpc>
              <a:spcBef>
                <a:spcPts val="0"/>
              </a:spcBef>
            </a:pPr>
            <a:r>
              <a:rPr lang="en-US" sz="1430" dirty="0">
                <a:solidFill>
                  <a:srgbClr val="FAAF3B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async def </a:t>
            </a:r>
            <a:r>
              <a:rPr lang="en-US" sz="1430" dirty="0" err="1">
                <a:solidFill>
                  <a:srgbClr val="3FA8F4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start_command</a:t>
            </a:r>
            <a:r>
              <a:rPr lang="en-US" sz="143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(update: Update, context: </a:t>
            </a:r>
            <a:r>
              <a:rPr lang="en-US" sz="1430" dirty="0" err="1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ContextTypes.DEFAULT_TYPE</a:t>
            </a:r>
            <a:r>
              <a:rPr lang="en-US" sz="143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):</a:t>
            </a:r>
          </a:p>
          <a:p>
            <a:pPr algn="l">
              <a:lnSpc>
                <a:spcPct val="105000"/>
              </a:lnSpc>
              <a:spcBef>
                <a:spcPts val="0"/>
              </a:spcBef>
            </a:pPr>
            <a:r>
              <a:rPr lang="en-US" sz="143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 </a:t>
            </a:r>
            <a:r>
              <a:rPr lang="en-US" sz="1430" dirty="0">
                <a:solidFill>
                  <a:srgbClr val="989898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# </a:t>
            </a:r>
            <a:r>
              <a:rPr lang="ru-RU" sz="1430" dirty="0">
                <a:solidFill>
                  <a:srgbClr val="989898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Ответ пользователю, который вызвал команду</a:t>
            </a:r>
          </a:p>
          <a:p>
            <a:pPr algn="l">
              <a:lnSpc>
                <a:spcPct val="105000"/>
              </a:lnSpc>
              <a:spcBef>
                <a:spcPts val="0"/>
              </a:spcBef>
            </a:pPr>
            <a:r>
              <a:rPr lang="ru-RU" sz="143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 </a:t>
            </a:r>
            <a:r>
              <a:rPr lang="en-US" sz="1430" dirty="0">
                <a:solidFill>
                  <a:srgbClr val="FAAF3B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await</a:t>
            </a:r>
            <a:r>
              <a:rPr lang="en-US" sz="143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sz="1430" dirty="0" err="1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update.message.reply_text</a:t>
            </a:r>
            <a:r>
              <a:rPr lang="en-US" sz="1430" dirty="0">
                <a:solidFill>
                  <a:srgbClr val="1DA137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("</a:t>
            </a:r>
            <a:r>
              <a:rPr lang="ru-RU" sz="1430" dirty="0">
                <a:solidFill>
                  <a:srgbClr val="1DA137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Привет! Я твой первый бот на</a:t>
            </a:r>
            <a:endParaRPr lang="en-US" sz="1430" dirty="0">
              <a:solidFill>
                <a:srgbClr val="1DA137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algn="l">
              <a:lnSpc>
                <a:spcPct val="105000"/>
              </a:lnSpc>
              <a:spcBef>
                <a:spcPts val="0"/>
              </a:spcBef>
            </a:pPr>
            <a:r>
              <a:rPr lang="en-US" sz="1430" dirty="0">
                <a:solidFill>
                  <a:srgbClr val="1DA137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python-telegram-bot. </a:t>
            </a:r>
            <a:r>
              <a:rPr lang="ru-RU" sz="1430" dirty="0">
                <a:solidFill>
                  <a:srgbClr val="1DA137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Чем могу помочь?"</a:t>
            </a:r>
            <a:r>
              <a:rPr lang="ru-RU" sz="143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13280511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0F6A7FBF-3AD2-4601-837C-28E000F04D1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Прямоугольник: скругленные углы 3">
            <a:extLst>
              <a:ext uri="{FF2B5EF4-FFF2-40B4-BE49-F238E27FC236}">
                <a16:creationId xmlns:a16="http://schemas.microsoft.com/office/drawing/2014/main" id="{DA202098-DF3F-47AE-9450-BEDF2149CBB9}"/>
              </a:ext>
            </a:extLst>
          </p:cNvPr>
          <p:cNvSpPr/>
          <p:nvPr/>
        </p:nvSpPr>
        <p:spPr>
          <a:xfrm>
            <a:off x="606639" y="1581150"/>
            <a:ext cx="9436520" cy="4029075"/>
          </a:xfrm>
          <a:prstGeom prst="roundRect">
            <a:avLst>
              <a:gd name="adj" fmla="val 2776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B0E8A555-21DB-4C41-BB55-3C019DC49AD6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292892" y="6307132"/>
            <a:ext cx="2530477" cy="289633"/>
          </a:xfrm>
          <a:prstGeom prst="rect">
            <a:avLst/>
          </a:prstGeom>
        </p:spPr>
      </p:pic>
      <p:sp>
        <p:nvSpPr>
          <p:cNvPr id="16" name="Заголовок 1">
            <a:extLst>
              <a:ext uri="{FF2B5EF4-FFF2-40B4-BE49-F238E27FC236}">
                <a16:creationId xmlns:a16="http://schemas.microsoft.com/office/drawing/2014/main" id="{F3AF340E-0FB5-4B0F-8C97-C5F0AC326AB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81047" y="536367"/>
            <a:ext cx="7891427" cy="812409"/>
          </a:xfrm>
        </p:spPr>
        <p:txBody>
          <a:bodyPr anchor="ctr">
            <a:noAutofit/>
          </a:bodyPr>
          <a:lstStyle/>
          <a:p>
            <a:pPr algn="l"/>
            <a:r>
              <a:rPr lang="ru-RU" sz="3600" b="1" dirty="0">
                <a:solidFill>
                  <a:srgbClr val="1C4F5F"/>
                </a:solidFill>
                <a:latin typeface="SB Sans Display" panose="020B0503040504020204" pitchFamily="34" charset="0"/>
                <a:cs typeface="SB Sans Display" panose="020B0503040504020204" pitchFamily="34" charset="0"/>
              </a:rPr>
              <a:t>Разработаем бота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F333EA3-2C20-4558-9967-DCC8C840DF7B}"/>
              </a:ext>
            </a:extLst>
          </p:cNvPr>
          <p:cNvSpPr txBox="1"/>
          <p:nvPr/>
        </p:nvSpPr>
        <p:spPr>
          <a:xfrm>
            <a:off x="11419177" y="6360140"/>
            <a:ext cx="479931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ru-RU" sz="1400" dirty="0">
                <a:solidFill>
                  <a:srgbClr val="005061"/>
                </a:solidFill>
                <a:latin typeface="SB Sans Display" panose="020B0503040504020204" pitchFamily="34" charset="0"/>
                <a:cs typeface="SB Sans Display" panose="020B0503040504020204" pitchFamily="34" charset="0"/>
              </a:rPr>
              <a:t>22</a:t>
            </a: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A4218AED-B9F2-4D73-8830-25FF15335C27}"/>
              </a:ext>
            </a:extLst>
          </p:cNvPr>
          <p:cNvSpPr/>
          <p:nvPr/>
        </p:nvSpPr>
        <p:spPr>
          <a:xfrm rot="2700000">
            <a:off x="11330271" y="6446803"/>
            <a:ext cx="108708" cy="108708"/>
          </a:xfrm>
          <a:prstGeom prst="rect">
            <a:avLst/>
          </a:prstGeom>
          <a:solidFill>
            <a:srgbClr val="31C2A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3" name="Подзаголовок 2">
            <a:extLst>
              <a:ext uri="{FF2B5EF4-FFF2-40B4-BE49-F238E27FC236}">
                <a16:creationId xmlns:a16="http://schemas.microsoft.com/office/drawing/2014/main" id="{9AB08BD2-924B-4BB3-8061-3978D06CD7C7}"/>
              </a:ext>
            </a:extLst>
          </p:cNvPr>
          <p:cNvSpPr txBox="1">
            <a:spLocks/>
          </p:cNvSpPr>
          <p:nvPr/>
        </p:nvSpPr>
        <p:spPr>
          <a:xfrm>
            <a:off x="832677" y="1694643"/>
            <a:ext cx="8829137" cy="374463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05000"/>
              </a:lnSpc>
              <a:spcBef>
                <a:spcPts val="0"/>
              </a:spcBef>
            </a:pPr>
            <a:r>
              <a:rPr lang="en-US" sz="1430" dirty="0">
                <a:solidFill>
                  <a:srgbClr val="FAAF3B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async def</a:t>
            </a:r>
            <a:r>
              <a:rPr lang="en-US" sz="143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sz="1430" dirty="0">
                <a:solidFill>
                  <a:srgbClr val="3FA8F4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main</a:t>
            </a:r>
            <a:r>
              <a:rPr lang="en-US" sz="143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():</a:t>
            </a:r>
          </a:p>
          <a:p>
            <a:pPr algn="l">
              <a:lnSpc>
                <a:spcPct val="105000"/>
              </a:lnSpc>
              <a:spcBef>
                <a:spcPts val="0"/>
              </a:spcBef>
            </a:pPr>
            <a:r>
              <a:rPr lang="en-US" sz="143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 </a:t>
            </a:r>
            <a:r>
              <a:rPr lang="en-US" sz="1430" dirty="0">
                <a:solidFill>
                  <a:srgbClr val="989898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# </a:t>
            </a:r>
            <a:r>
              <a:rPr lang="ru-RU" sz="1430" dirty="0">
                <a:solidFill>
                  <a:srgbClr val="989898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Создаём приложение (бота) с вашим токеном</a:t>
            </a:r>
          </a:p>
          <a:p>
            <a:pPr algn="l">
              <a:lnSpc>
                <a:spcPct val="105000"/>
              </a:lnSpc>
              <a:spcBef>
                <a:spcPts val="0"/>
              </a:spcBef>
            </a:pPr>
            <a:r>
              <a:rPr lang="ru-RU" sz="143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 </a:t>
            </a:r>
            <a:r>
              <a:rPr lang="en-US" sz="143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app = </a:t>
            </a:r>
            <a:r>
              <a:rPr lang="en-US" sz="1430" dirty="0" err="1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ApplicationBuilder</a:t>
            </a:r>
            <a:r>
              <a:rPr lang="en-US" sz="143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().token(BOT_TOKEN).build()</a:t>
            </a:r>
          </a:p>
          <a:p>
            <a:pPr algn="l">
              <a:lnSpc>
                <a:spcPct val="105000"/>
              </a:lnSpc>
              <a:spcBef>
                <a:spcPts val="0"/>
              </a:spcBef>
            </a:pPr>
            <a:endParaRPr lang="en-US" sz="1430" dirty="0">
              <a:solidFill>
                <a:schemeClr val="bg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algn="l">
              <a:lnSpc>
                <a:spcPct val="105000"/>
              </a:lnSpc>
              <a:spcBef>
                <a:spcPts val="0"/>
              </a:spcBef>
            </a:pPr>
            <a:r>
              <a:rPr lang="en-US" sz="143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 </a:t>
            </a:r>
            <a:r>
              <a:rPr lang="en-US" sz="1430" dirty="0">
                <a:solidFill>
                  <a:srgbClr val="989898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# </a:t>
            </a:r>
            <a:r>
              <a:rPr lang="ru-RU" sz="1430" dirty="0">
                <a:solidFill>
                  <a:srgbClr val="989898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Регистрируем обработчик команды /</a:t>
            </a:r>
            <a:r>
              <a:rPr lang="en-US" sz="1430" dirty="0">
                <a:solidFill>
                  <a:srgbClr val="989898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start</a:t>
            </a:r>
          </a:p>
          <a:p>
            <a:pPr algn="l">
              <a:lnSpc>
                <a:spcPct val="105000"/>
              </a:lnSpc>
              <a:spcBef>
                <a:spcPts val="0"/>
              </a:spcBef>
            </a:pPr>
            <a:r>
              <a:rPr lang="en-US" sz="143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 </a:t>
            </a:r>
            <a:r>
              <a:rPr lang="en-US" sz="1430" dirty="0" err="1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app.add_handler</a:t>
            </a:r>
            <a:r>
              <a:rPr lang="en-US" sz="143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lang="en-US" sz="1430" dirty="0" err="1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CommandHandler</a:t>
            </a:r>
            <a:r>
              <a:rPr lang="en-US" sz="143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lang="en-US" sz="1430" dirty="0">
                <a:solidFill>
                  <a:srgbClr val="1DA137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"start"</a:t>
            </a:r>
            <a:r>
              <a:rPr lang="en-US" sz="143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, </a:t>
            </a:r>
            <a:r>
              <a:rPr lang="en-US" sz="1430" dirty="0" err="1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start_command</a:t>
            </a:r>
            <a:r>
              <a:rPr lang="en-US" sz="143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))</a:t>
            </a:r>
          </a:p>
          <a:p>
            <a:pPr algn="l">
              <a:lnSpc>
                <a:spcPct val="105000"/>
              </a:lnSpc>
              <a:spcBef>
                <a:spcPts val="0"/>
              </a:spcBef>
            </a:pPr>
            <a:endParaRPr lang="en-US" sz="1430" dirty="0">
              <a:solidFill>
                <a:schemeClr val="bg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algn="l">
              <a:lnSpc>
                <a:spcPct val="105000"/>
              </a:lnSpc>
              <a:spcBef>
                <a:spcPts val="0"/>
              </a:spcBef>
            </a:pPr>
            <a:r>
              <a:rPr lang="en-US" sz="143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 </a:t>
            </a:r>
            <a:r>
              <a:rPr lang="en-US" sz="1430" dirty="0">
                <a:solidFill>
                  <a:srgbClr val="989898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# </a:t>
            </a:r>
            <a:r>
              <a:rPr lang="ru-RU" sz="1430" dirty="0">
                <a:solidFill>
                  <a:srgbClr val="989898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Запускаем бота и слушаем новые сообщения</a:t>
            </a:r>
          </a:p>
          <a:p>
            <a:pPr algn="l">
              <a:lnSpc>
                <a:spcPct val="105000"/>
              </a:lnSpc>
              <a:spcBef>
                <a:spcPts val="0"/>
              </a:spcBef>
            </a:pPr>
            <a:r>
              <a:rPr lang="ru-RU" sz="143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 </a:t>
            </a:r>
            <a:r>
              <a:rPr lang="en-US" sz="1430" dirty="0">
                <a:solidFill>
                  <a:srgbClr val="FAAF3B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await</a:t>
            </a:r>
            <a:r>
              <a:rPr lang="en-US" sz="143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sz="1430" dirty="0" err="1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app.run_polling</a:t>
            </a:r>
            <a:r>
              <a:rPr lang="en-US" sz="143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()</a:t>
            </a:r>
          </a:p>
          <a:p>
            <a:pPr algn="l">
              <a:lnSpc>
                <a:spcPct val="105000"/>
              </a:lnSpc>
              <a:spcBef>
                <a:spcPts val="0"/>
              </a:spcBef>
            </a:pPr>
            <a:endParaRPr lang="en-US" sz="1430" dirty="0">
              <a:solidFill>
                <a:schemeClr val="bg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algn="l">
              <a:lnSpc>
                <a:spcPct val="105000"/>
              </a:lnSpc>
              <a:spcBef>
                <a:spcPts val="0"/>
              </a:spcBef>
            </a:pPr>
            <a:r>
              <a:rPr lang="en-US" sz="1430" dirty="0">
                <a:solidFill>
                  <a:srgbClr val="FAAF3B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if</a:t>
            </a:r>
            <a:r>
              <a:rPr lang="en-US" sz="143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__name__ == </a:t>
            </a:r>
            <a:r>
              <a:rPr lang="en-US" sz="1430" dirty="0">
                <a:solidFill>
                  <a:srgbClr val="1DA137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"__main__"</a:t>
            </a:r>
            <a:r>
              <a:rPr lang="en-US" sz="143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:</a:t>
            </a:r>
          </a:p>
          <a:p>
            <a:pPr algn="l">
              <a:lnSpc>
                <a:spcPct val="105000"/>
              </a:lnSpc>
              <a:spcBef>
                <a:spcPts val="0"/>
              </a:spcBef>
            </a:pPr>
            <a:r>
              <a:rPr lang="en-US" sz="143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 </a:t>
            </a:r>
            <a:r>
              <a:rPr lang="en-US" sz="1430" dirty="0">
                <a:solidFill>
                  <a:srgbClr val="FAAF3B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import</a:t>
            </a:r>
            <a:r>
              <a:rPr lang="en-US" sz="143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sz="1430" dirty="0" err="1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asyncio</a:t>
            </a:r>
            <a:endParaRPr lang="en-US" sz="1430" dirty="0">
              <a:solidFill>
                <a:schemeClr val="bg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algn="l">
              <a:lnSpc>
                <a:spcPct val="105000"/>
              </a:lnSpc>
              <a:spcBef>
                <a:spcPts val="0"/>
              </a:spcBef>
            </a:pPr>
            <a:r>
              <a:rPr lang="en-US" sz="143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 </a:t>
            </a:r>
            <a:r>
              <a:rPr lang="en-US" sz="1430" dirty="0" err="1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asyncio.run</a:t>
            </a:r>
            <a:r>
              <a:rPr lang="en-US" sz="143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(main())</a:t>
            </a:r>
          </a:p>
        </p:txBody>
      </p:sp>
    </p:spTree>
    <p:extLst>
      <p:ext uri="{BB962C8B-B14F-4D97-AF65-F5344CB8AC3E}">
        <p14:creationId xmlns:p14="http://schemas.microsoft.com/office/powerpoint/2010/main" val="33397534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0F6A7FBF-3AD2-4601-837C-28E000F04D1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B1CF33BA-8401-4A67-8128-A0FE14BB436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287"/>
          <a:stretch/>
        </p:blipFill>
        <p:spPr>
          <a:xfrm>
            <a:off x="609600" y="2659062"/>
            <a:ext cx="5341464" cy="2252664"/>
          </a:xfrm>
          <a:prstGeom prst="roundRect">
            <a:avLst>
              <a:gd name="adj" fmla="val 4471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B0E8A555-21DB-4C41-BB55-3C019DC49AD6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292892" y="6307132"/>
            <a:ext cx="2530477" cy="289633"/>
          </a:xfrm>
          <a:prstGeom prst="rect">
            <a:avLst/>
          </a:prstGeom>
        </p:spPr>
      </p:pic>
      <p:sp>
        <p:nvSpPr>
          <p:cNvPr id="16" name="Заголовок 1">
            <a:extLst>
              <a:ext uri="{FF2B5EF4-FFF2-40B4-BE49-F238E27FC236}">
                <a16:creationId xmlns:a16="http://schemas.microsoft.com/office/drawing/2014/main" id="{F3AF340E-0FB5-4B0F-8C97-C5F0AC326AB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81047" y="536367"/>
            <a:ext cx="7891427" cy="812409"/>
          </a:xfrm>
        </p:spPr>
        <p:txBody>
          <a:bodyPr anchor="ctr">
            <a:noAutofit/>
          </a:bodyPr>
          <a:lstStyle/>
          <a:p>
            <a:pPr algn="l"/>
            <a:r>
              <a:rPr lang="ru-RU" sz="3600" b="1" dirty="0">
                <a:solidFill>
                  <a:srgbClr val="1C4F5F"/>
                </a:solidFill>
                <a:latin typeface="SB Sans Display" panose="020B0503040504020204" pitchFamily="34" charset="0"/>
                <a:cs typeface="SB Sans Display" panose="020B0503040504020204" pitchFamily="34" charset="0"/>
              </a:rPr>
              <a:t>Запуск бота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F333EA3-2C20-4558-9967-DCC8C840DF7B}"/>
              </a:ext>
            </a:extLst>
          </p:cNvPr>
          <p:cNvSpPr txBox="1"/>
          <p:nvPr/>
        </p:nvSpPr>
        <p:spPr>
          <a:xfrm>
            <a:off x="11419177" y="6360140"/>
            <a:ext cx="479931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ru-RU" sz="1400" dirty="0">
                <a:solidFill>
                  <a:srgbClr val="005061"/>
                </a:solidFill>
                <a:latin typeface="SB Sans Display" panose="020B0503040504020204" pitchFamily="34" charset="0"/>
                <a:cs typeface="SB Sans Display" panose="020B0503040504020204" pitchFamily="34" charset="0"/>
              </a:rPr>
              <a:t>23</a:t>
            </a: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A4218AED-B9F2-4D73-8830-25FF15335C27}"/>
              </a:ext>
            </a:extLst>
          </p:cNvPr>
          <p:cNvSpPr/>
          <p:nvPr/>
        </p:nvSpPr>
        <p:spPr>
          <a:xfrm rot="2700000">
            <a:off x="11330271" y="6446803"/>
            <a:ext cx="108708" cy="108708"/>
          </a:xfrm>
          <a:prstGeom prst="rect">
            <a:avLst/>
          </a:prstGeom>
          <a:solidFill>
            <a:srgbClr val="31C2A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8" name="Подзаголовок 2">
            <a:extLst>
              <a:ext uri="{FF2B5EF4-FFF2-40B4-BE49-F238E27FC236}">
                <a16:creationId xmlns:a16="http://schemas.microsoft.com/office/drawing/2014/main" id="{CAE23A99-1B93-4FF1-889A-E8F170FC5877}"/>
              </a:ext>
            </a:extLst>
          </p:cNvPr>
          <p:cNvSpPr txBox="1">
            <a:spLocks/>
          </p:cNvSpPr>
          <p:nvPr/>
        </p:nvSpPr>
        <p:spPr>
          <a:xfrm>
            <a:off x="508827" y="1513871"/>
            <a:ext cx="9919028" cy="81240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05000"/>
              </a:lnSpc>
              <a:spcBef>
                <a:spcPts val="0"/>
              </a:spcBef>
            </a:pPr>
            <a:r>
              <a:rPr lang="ru-RU" sz="2300" spc="-20" dirty="0">
                <a:solidFill>
                  <a:srgbClr val="1C4F5F"/>
                </a:solidFill>
                <a:latin typeface="SB Sans Display" panose="020B0503040504020204" pitchFamily="34" charset="0"/>
                <a:cs typeface="SB Sans Display" panose="020B0503040504020204" pitchFamily="34" charset="0"/>
              </a:rPr>
              <a:t>Запустить бота можно, нажав на кнопку запуска или выполнив команду запуска (</a:t>
            </a:r>
            <a:r>
              <a:rPr lang="ru-RU" sz="2300" spc="-20" dirty="0" err="1">
                <a:solidFill>
                  <a:srgbClr val="1C4F5F"/>
                </a:solidFill>
                <a:latin typeface="SB Sans Display" panose="020B0503040504020204" pitchFamily="34" charset="0"/>
                <a:cs typeface="SB Sans Display" panose="020B0503040504020204" pitchFamily="34" charset="0"/>
              </a:rPr>
              <a:t>python</a:t>
            </a:r>
            <a:r>
              <a:rPr lang="ru-RU" sz="2300" spc="-20" dirty="0">
                <a:solidFill>
                  <a:srgbClr val="1C4F5F"/>
                </a:solidFill>
                <a:latin typeface="SB Sans Display" panose="020B0503040504020204" pitchFamily="34" charset="0"/>
                <a:cs typeface="SB Sans Display" panose="020B0503040504020204" pitchFamily="34" charset="0"/>
              </a:rPr>
              <a:t> название_файла.py) в терминале.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14ADDEDE-7169-4605-ADC3-B10E252616EB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8" r="46357" b="2537"/>
          <a:stretch/>
        </p:blipFill>
        <p:spPr>
          <a:xfrm>
            <a:off x="6336185" y="2659062"/>
            <a:ext cx="5341465" cy="2252663"/>
          </a:xfrm>
          <a:prstGeom prst="roundRect">
            <a:avLst>
              <a:gd name="adj" fmla="val 4392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sp>
        <p:nvSpPr>
          <p:cNvPr id="12" name="Прямоугольник: скругленные углы 11">
            <a:extLst>
              <a:ext uri="{FF2B5EF4-FFF2-40B4-BE49-F238E27FC236}">
                <a16:creationId xmlns:a16="http://schemas.microsoft.com/office/drawing/2014/main" id="{883697E7-5ED4-4126-975A-B624D4A2E34D}"/>
              </a:ext>
            </a:extLst>
          </p:cNvPr>
          <p:cNvSpPr/>
          <p:nvPr/>
        </p:nvSpPr>
        <p:spPr>
          <a:xfrm rot="5400000">
            <a:off x="1644450" y="2629497"/>
            <a:ext cx="571500" cy="387749"/>
          </a:xfrm>
          <a:prstGeom prst="roundRect">
            <a:avLst>
              <a:gd name="adj" fmla="val 12050"/>
            </a:avLst>
          </a:prstGeom>
          <a:noFill/>
          <a:ln w="21590">
            <a:solidFill>
              <a:srgbClr val="B2EB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28743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0F6A7FBF-3AD2-4601-837C-28E000F04D1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B0E8A555-21DB-4C41-BB55-3C019DC49AD6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292892" y="6307132"/>
            <a:ext cx="2530477" cy="289633"/>
          </a:xfrm>
          <a:prstGeom prst="rect">
            <a:avLst/>
          </a:prstGeom>
        </p:spPr>
      </p:pic>
      <p:sp>
        <p:nvSpPr>
          <p:cNvPr id="16" name="Заголовок 1">
            <a:extLst>
              <a:ext uri="{FF2B5EF4-FFF2-40B4-BE49-F238E27FC236}">
                <a16:creationId xmlns:a16="http://schemas.microsoft.com/office/drawing/2014/main" id="{F3AF340E-0FB5-4B0F-8C97-C5F0AC326AB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81047" y="536367"/>
            <a:ext cx="7891427" cy="812409"/>
          </a:xfrm>
        </p:spPr>
        <p:txBody>
          <a:bodyPr anchor="ctr">
            <a:noAutofit/>
          </a:bodyPr>
          <a:lstStyle/>
          <a:p>
            <a:pPr algn="l"/>
            <a:r>
              <a:rPr lang="ru-RU" sz="3600" b="1" dirty="0">
                <a:solidFill>
                  <a:srgbClr val="1C4F5F"/>
                </a:solidFill>
                <a:latin typeface="SB Sans Display" panose="020B0503040504020204" pitchFamily="34" charset="0"/>
                <a:cs typeface="SB Sans Display" panose="020B0503040504020204" pitchFamily="34" charset="0"/>
              </a:rPr>
              <a:t>Запуск бота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F333EA3-2C20-4558-9967-DCC8C840DF7B}"/>
              </a:ext>
            </a:extLst>
          </p:cNvPr>
          <p:cNvSpPr txBox="1"/>
          <p:nvPr/>
        </p:nvSpPr>
        <p:spPr>
          <a:xfrm>
            <a:off x="11419177" y="6360140"/>
            <a:ext cx="479931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ru-RU" sz="1400" dirty="0">
                <a:solidFill>
                  <a:srgbClr val="005061"/>
                </a:solidFill>
                <a:latin typeface="SB Sans Display" panose="020B0503040504020204" pitchFamily="34" charset="0"/>
                <a:cs typeface="SB Sans Display" panose="020B0503040504020204" pitchFamily="34" charset="0"/>
              </a:rPr>
              <a:t>24</a:t>
            </a: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A4218AED-B9F2-4D73-8830-25FF15335C27}"/>
              </a:ext>
            </a:extLst>
          </p:cNvPr>
          <p:cNvSpPr/>
          <p:nvPr/>
        </p:nvSpPr>
        <p:spPr>
          <a:xfrm rot="2700000">
            <a:off x="11330271" y="6446803"/>
            <a:ext cx="108708" cy="108708"/>
          </a:xfrm>
          <a:prstGeom prst="rect">
            <a:avLst/>
          </a:prstGeom>
          <a:solidFill>
            <a:srgbClr val="31C2A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8" name="Подзаголовок 2">
            <a:extLst>
              <a:ext uri="{FF2B5EF4-FFF2-40B4-BE49-F238E27FC236}">
                <a16:creationId xmlns:a16="http://schemas.microsoft.com/office/drawing/2014/main" id="{CAE23A99-1B93-4FF1-889A-E8F170FC5877}"/>
              </a:ext>
            </a:extLst>
          </p:cNvPr>
          <p:cNvSpPr txBox="1">
            <a:spLocks/>
          </p:cNvSpPr>
          <p:nvPr/>
        </p:nvSpPr>
        <p:spPr>
          <a:xfrm>
            <a:off x="508826" y="1513872"/>
            <a:ext cx="8927273" cy="45780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05000"/>
              </a:lnSpc>
              <a:spcBef>
                <a:spcPts val="0"/>
              </a:spcBef>
            </a:pPr>
            <a:r>
              <a:rPr lang="ru-RU" sz="2300" spc="-20" dirty="0">
                <a:solidFill>
                  <a:srgbClr val="1C4F5F"/>
                </a:solidFill>
                <a:latin typeface="SB Sans Display" panose="020B0503040504020204" pitchFamily="34" charset="0"/>
                <a:cs typeface="SB Sans Display" panose="020B0503040504020204" pitchFamily="34" charset="0"/>
              </a:rPr>
              <a:t>Теперь наш бот нам отвечает (но пока только одной фразой).</a:t>
            </a:r>
          </a:p>
        </p:txBody>
      </p:sp>
      <p:grpSp>
        <p:nvGrpSpPr>
          <p:cNvPr id="2" name="Группа 1"/>
          <p:cNvGrpSpPr/>
          <p:nvPr/>
        </p:nvGrpSpPr>
        <p:grpSpPr>
          <a:xfrm>
            <a:off x="609600" y="2285353"/>
            <a:ext cx="9439275" cy="2744861"/>
            <a:chOff x="609600" y="2285353"/>
            <a:chExt cx="9439275" cy="2744861"/>
          </a:xfrm>
        </p:grpSpPr>
        <p:pic>
          <p:nvPicPr>
            <p:cNvPr id="14" name="Рисунок 13">
              <a:extLst>
                <a:ext uri="{FF2B5EF4-FFF2-40B4-BE49-F238E27FC236}">
                  <a16:creationId xmlns:a16="http://schemas.microsoft.com/office/drawing/2014/main" id="{9A4E72CC-9215-480E-858A-B0CEE7186C46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09600" y="2285353"/>
              <a:ext cx="9439275" cy="2744861"/>
            </a:xfrm>
            <a:prstGeom prst="rect">
              <a:avLst/>
            </a:prstGeom>
          </p:spPr>
        </p:pic>
        <p:sp>
          <p:nvSpPr>
            <p:cNvPr id="3" name="Прямоугольник 2"/>
            <p:cNvSpPr/>
            <p:nvPr/>
          </p:nvSpPr>
          <p:spPr>
            <a:xfrm>
              <a:off x="8381999" y="2456962"/>
              <a:ext cx="1216205" cy="257499"/>
            </a:xfrm>
            <a:prstGeom prst="rect">
              <a:avLst/>
            </a:prstGeom>
            <a:solidFill>
              <a:srgbClr val="EFFDD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FF0000"/>
                </a:solidFill>
              </a:endParaRPr>
            </a:p>
          </p:txBody>
        </p:sp>
        <p:sp>
          <p:nvSpPr>
            <p:cNvPr id="12" name="Прямоугольник 11"/>
            <p:cNvSpPr/>
            <p:nvPr/>
          </p:nvSpPr>
          <p:spPr>
            <a:xfrm>
              <a:off x="8432575" y="3821053"/>
              <a:ext cx="1092425" cy="299300"/>
            </a:xfrm>
            <a:prstGeom prst="rect">
              <a:avLst/>
            </a:prstGeom>
            <a:solidFill>
              <a:srgbClr val="EFFDD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FF0000"/>
                </a:solidFill>
              </a:endParaRPr>
            </a:p>
          </p:txBody>
        </p:sp>
        <p:sp>
          <p:nvSpPr>
            <p:cNvPr id="13" name="Прямоугольник 12"/>
            <p:cNvSpPr/>
            <p:nvPr/>
          </p:nvSpPr>
          <p:spPr>
            <a:xfrm>
              <a:off x="918948" y="3015849"/>
              <a:ext cx="6062877" cy="50974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FF0000"/>
                </a:solidFill>
              </a:endParaRPr>
            </a:p>
          </p:txBody>
        </p:sp>
        <p:sp>
          <p:nvSpPr>
            <p:cNvPr id="17" name="Прямоугольник 16"/>
            <p:cNvSpPr/>
            <p:nvPr/>
          </p:nvSpPr>
          <p:spPr>
            <a:xfrm>
              <a:off x="918948" y="4398271"/>
              <a:ext cx="6062877" cy="52072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FF0000"/>
                </a:solidFill>
              </a:endParaRPr>
            </a:p>
          </p:txBody>
        </p:sp>
        <p:sp>
          <p:nvSpPr>
            <p:cNvPr id="19" name="Прямоугольник 18"/>
            <p:cNvSpPr/>
            <p:nvPr/>
          </p:nvSpPr>
          <p:spPr>
            <a:xfrm>
              <a:off x="8381999" y="2391296"/>
              <a:ext cx="670376" cy="3231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GB" sz="1500" dirty="0">
                  <a:solidFill>
                    <a:srgbClr val="168ACD"/>
                  </a:solidFill>
                  <a:latin typeface="Open Sans" pitchFamily="2" charset="0"/>
                  <a:ea typeface="Open Sans" pitchFamily="2" charset="0"/>
                  <a:cs typeface="Open Sans" pitchFamily="2" charset="0"/>
                </a:rPr>
                <a:t>/start</a:t>
              </a:r>
              <a:endParaRPr lang="ru-RU" sz="1500" dirty="0">
                <a:solidFill>
                  <a:srgbClr val="168ACD"/>
                </a:solidFill>
                <a:latin typeface="Open Sans" pitchFamily="2" charset="0"/>
                <a:ea typeface="Open Sans" pitchFamily="2" charset="0"/>
                <a:cs typeface="Open Sans" pitchFamily="2" charset="0"/>
              </a:endParaRPr>
            </a:p>
          </p:txBody>
        </p:sp>
        <p:sp>
          <p:nvSpPr>
            <p:cNvPr id="20" name="Прямоугольник 19"/>
            <p:cNvSpPr/>
            <p:nvPr/>
          </p:nvSpPr>
          <p:spPr>
            <a:xfrm>
              <a:off x="8381999" y="3797188"/>
              <a:ext cx="670376" cy="3231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GB" sz="1500" dirty="0">
                  <a:solidFill>
                    <a:srgbClr val="168ACD"/>
                  </a:solidFill>
                  <a:latin typeface="Open Sans" pitchFamily="2" charset="0"/>
                  <a:ea typeface="Open Sans" pitchFamily="2" charset="0"/>
                  <a:cs typeface="Open Sans" pitchFamily="2" charset="0"/>
                </a:rPr>
                <a:t>/start</a:t>
              </a:r>
              <a:endParaRPr lang="ru-RU" sz="1500" dirty="0">
                <a:solidFill>
                  <a:srgbClr val="168ACD"/>
                </a:solidFill>
                <a:latin typeface="Open Sans" pitchFamily="2" charset="0"/>
                <a:ea typeface="Open Sans" pitchFamily="2" charset="0"/>
                <a:cs typeface="Open Sans" pitchFamily="2" charset="0"/>
              </a:endParaRPr>
            </a:p>
          </p:txBody>
        </p:sp>
        <p:sp>
          <p:nvSpPr>
            <p:cNvPr id="21" name="Прямоугольник 20"/>
            <p:cNvSpPr/>
            <p:nvPr/>
          </p:nvSpPr>
          <p:spPr>
            <a:xfrm>
              <a:off x="9030420" y="2458598"/>
              <a:ext cx="567784" cy="3231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GB" sz="1500" dirty="0" smtClean="0">
                  <a:solidFill>
                    <a:srgbClr val="77C66A"/>
                  </a:solidFill>
                  <a:latin typeface="Open Sans" pitchFamily="2" charset="0"/>
                  <a:ea typeface="Open Sans" pitchFamily="2" charset="0"/>
                  <a:cs typeface="Open Sans" pitchFamily="2" charset="0"/>
                </a:rPr>
                <a:t>9:38</a:t>
              </a:r>
              <a:endParaRPr lang="ru-RU" sz="1500" dirty="0">
                <a:solidFill>
                  <a:srgbClr val="77C66A"/>
                </a:solidFill>
                <a:latin typeface="Open Sans" pitchFamily="2" charset="0"/>
                <a:ea typeface="Open Sans" pitchFamily="2" charset="0"/>
                <a:cs typeface="Open Sans" pitchFamily="2" charset="0"/>
              </a:endParaRPr>
            </a:p>
          </p:txBody>
        </p:sp>
        <p:sp>
          <p:nvSpPr>
            <p:cNvPr id="22" name="Прямоугольник 21"/>
            <p:cNvSpPr/>
            <p:nvPr/>
          </p:nvSpPr>
          <p:spPr>
            <a:xfrm>
              <a:off x="9030420" y="3864490"/>
              <a:ext cx="567784" cy="3231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GB" sz="1500" dirty="0" smtClean="0">
                  <a:solidFill>
                    <a:srgbClr val="77C66A"/>
                  </a:solidFill>
                  <a:latin typeface="Open Sans" pitchFamily="2" charset="0"/>
                  <a:ea typeface="Open Sans" pitchFamily="2" charset="0"/>
                  <a:cs typeface="Open Sans" pitchFamily="2" charset="0"/>
                </a:rPr>
                <a:t>9:38</a:t>
              </a:r>
              <a:endParaRPr lang="ru-RU" sz="1500" dirty="0">
                <a:solidFill>
                  <a:srgbClr val="77C66A"/>
                </a:solidFill>
                <a:latin typeface="Open Sans" pitchFamily="2" charset="0"/>
                <a:ea typeface="Open Sans" pitchFamily="2" charset="0"/>
                <a:cs typeface="Open Sans" pitchFamily="2" charset="0"/>
              </a:endParaRPr>
            </a:p>
          </p:txBody>
        </p:sp>
        <p:sp>
          <p:nvSpPr>
            <p:cNvPr id="23" name="Прямоугольник 22"/>
            <p:cNvSpPr/>
            <p:nvPr/>
          </p:nvSpPr>
          <p:spPr>
            <a:xfrm>
              <a:off x="918949" y="2971595"/>
              <a:ext cx="5824751" cy="5539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sz="1500" dirty="0">
                  <a:latin typeface="Open Sans" pitchFamily="2" charset="0"/>
                  <a:ea typeface="Open Sans" pitchFamily="2" charset="0"/>
                  <a:cs typeface="Open Sans" pitchFamily="2" charset="0"/>
                </a:rPr>
                <a:t>Привет</a:t>
              </a:r>
              <a:r>
                <a:rPr lang="ru-RU" sz="1500" dirty="0" smtClean="0">
                  <a:latin typeface="Open Sans" pitchFamily="2" charset="0"/>
                  <a:ea typeface="Open Sans" pitchFamily="2" charset="0"/>
                  <a:cs typeface="Open Sans" pitchFamily="2" charset="0"/>
                </a:rPr>
                <a:t>!</a:t>
              </a:r>
              <a:r>
                <a:rPr lang="en-US" sz="1500" dirty="0" smtClean="0">
                  <a:latin typeface="Open Sans" pitchFamily="2" charset="0"/>
                  <a:ea typeface="Open Sans" pitchFamily="2" charset="0"/>
                  <a:cs typeface="Open Sans" pitchFamily="2" charset="0"/>
                </a:rPr>
                <a:t> </a:t>
              </a:r>
              <a:r>
                <a:rPr lang="ru-RU" sz="1500" dirty="0" smtClean="0">
                  <a:latin typeface="Open Sans" pitchFamily="2" charset="0"/>
                  <a:ea typeface="Open Sans" pitchFamily="2" charset="0"/>
                  <a:cs typeface="Open Sans" pitchFamily="2" charset="0"/>
                </a:rPr>
                <a:t>Я</a:t>
              </a:r>
              <a:r>
                <a:rPr lang="en-US" sz="1500" dirty="0" smtClean="0">
                  <a:latin typeface="Open Sans" pitchFamily="2" charset="0"/>
                  <a:ea typeface="Open Sans" pitchFamily="2" charset="0"/>
                  <a:cs typeface="Open Sans" pitchFamily="2" charset="0"/>
                </a:rPr>
                <a:t> </a:t>
              </a:r>
              <a:r>
                <a:rPr lang="ru-RU" sz="1500" dirty="0" smtClean="0">
                  <a:latin typeface="Open Sans" pitchFamily="2" charset="0"/>
                  <a:ea typeface="Open Sans" pitchFamily="2" charset="0"/>
                  <a:cs typeface="Open Sans" pitchFamily="2" charset="0"/>
                </a:rPr>
                <a:t>твой первый</a:t>
              </a:r>
              <a:r>
                <a:rPr lang="en-US" sz="1500" dirty="0" smtClean="0">
                  <a:latin typeface="Open Sans" pitchFamily="2" charset="0"/>
                  <a:ea typeface="Open Sans" pitchFamily="2" charset="0"/>
                  <a:cs typeface="Open Sans" pitchFamily="2" charset="0"/>
                </a:rPr>
                <a:t> </a:t>
              </a:r>
              <a:r>
                <a:rPr lang="ru-RU" sz="1500" dirty="0" smtClean="0">
                  <a:latin typeface="Open Sans" pitchFamily="2" charset="0"/>
                  <a:ea typeface="Open Sans" pitchFamily="2" charset="0"/>
                  <a:cs typeface="Open Sans" pitchFamily="2" charset="0"/>
                </a:rPr>
                <a:t>бот </a:t>
              </a:r>
              <a:r>
                <a:rPr lang="ru-RU" sz="1500" dirty="0">
                  <a:latin typeface="Open Sans" pitchFamily="2" charset="0"/>
                  <a:ea typeface="Open Sans" pitchFamily="2" charset="0"/>
                  <a:cs typeface="Open Sans" pitchFamily="2" charset="0"/>
                </a:rPr>
                <a:t>на python-telegram-bot</a:t>
              </a:r>
              <a:r>
                <a:rPr lang="ru-RU" sz="1500" dirty="0" smtClean="0">
                  <a:latin typeface="Open Sans" pitchFamily="2" charset="0"/>
                  <a:ea typeface="Open Sans" pitchFamily="2" charset="0"/>
                  <a:cs typeface="Open Sans" pitchFamily="2" charset="0"/>
                </a:rPr>
                <a:t>.</a:t>
              </a:r>
              <a:r>
                <a:rPr lang="en-US" sz="1500" dirty="0" smtClean="0">
                  <a:latin typeface="Open Sans" pitchFamily="2" charset="0"/>
                  <a:ea typeface="Open Sans" pitchFamily="2" charset="0"/>
                  <a:cs typeface="Open Sans" pitchFamily="2" charset="0"/>
                </a:rPr>
                <a:t> </a:t>
              </a:r>
              <a:r>
                <a:rPr lang="ru-RU" sz="1500" dirty="0" smtClean="0">
                  <a:latin typeface="Open Sans" pitchFamily="2" charset="0"/>
                  <a:ea typeface="Open Sans" pitchFamily="2" charset="0"/>
                  <a:cs typeface="Open Sans" pitchFamily="2" charset="0"/>
                </a:rPr>
                <a:t>Чем </a:t>
              </a:r>
              <a:r>
                <a:rPr lang="ru-RU" sz="1500" dirty="0">
                  <a:latin typeface="Open Sans" pitchFamily="2" charset="0"/>
                  <a:ea typeface="Open Sans" pitchFamily="2" charset="0"/>
                  <a:cs typeface="Open Sans" pitchFamily="2" charset="0"/>
                </a:rPr>
                <a:t>могу помочь ?</a:t>
              </a:r>
              <a:endParaRPr lang="ru-RU" sz="1500" dirty="0">
                <a:solidFill>
                  <a:schemeClr val="tx1">
                    <a:lumMod val="85000"/>
                    <a:lumOff val="15000"/>
                  </a:schemeClr>
                </a:solidFill>
                <a:latin typeface="Open Sans" pitchFamily="2" charset="0"/>
                <a:ea typeface="Open Sans" pitchFamily="2" charset="0"/>
                <a:cs typeface="Open Sans" pitchFamily="2" charset="0"/>
              </a:endParaRPr>
            </a:p>
          </p:txBody>
        </p:sp>
        <p:sp>
          <p:nvSpPr>
            <p:cNvPr id="24" name="Прямоугольник 23"/>
            <p:cNvSpPr/>
            <p:nvPr/>
          </p:nvSpPr>
          <p:spPr>
            <a:xfrm>
              <a:off x="6481549" y="3290340"/>
              <a:ext cx="567784" cy="3231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GB" sz="1500" dirty="0" smtClean="0">
                  <a:solidFill>
                    <a:schemeClr val="bg1">
                      <a:lumMod val="75000"/>
                    </a:schemeClr>
                  </a:solidFill>
                  <a:latin typeface="Open Sans" pitchFamily="2" charset="0"/>
                  <a:ea typeface="Open Sans" pitchFamily="2" charset="0"/>
                  <a:cs typeface="Open Sans" pitchFamily="2" charset="0"/>
                </a:rPr>
                <a:t>9:38</a:t>
              </a:r>
              <a:endParaRPr lang="ru-RU" sz="1500" dirty="0">
                <a:solidFill>
                  <a:schemeClr val="bg1">
                    <a:lumMod val="75000"/>
                  </a:schemeClr>
                </a:solidFill>
                <a:latin typeface="Open Sans" pitchFamily="2" charset="0"/>
                <a:ea typeface="Open Sans" pitchFamily="2" charset="0"/>
                <a:cs typeface="Open Sans" pitchFamily="2" charset="0"/>
              </a:endParaRPr>
            </a:p>
          </p:txBody>
        </p:sp>
        <p:sp>
          <p:nvSpPr>
            <p:cNvPr id="27" name="Прямоугольник 26"/>
            <p:cNvSpPr/>
            <p:nvPr/>
          </p:nvSpPr>
          <p:spPr>
            <a:xfrm>
              <a:off x="918948" y="4369696"/>
              <a:ext cx="5824751" cy="5539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sz="1500" dirty="0">
                  <a:latin typeface="Open Sans" pitchFamily="2" charset="0"/>
                  <a:ea typeface="Open Sans" pitchFamily="2" charset="0"/>
                  <a:cs typeface="Open Sans" pitchFamily="2" charset="0"/>
                </a:rPr>
                <a:t>Привет</a:t>
              </a:r>
              <a:r>
                <a:rPr lang="ru-RU" sz="1500" dirty="0" smtClean="0">
                  <a:latin typeface="Open Sans" pitchFamily="2" charset="0"/>
                  <a:ea typeface="Open Sans" pitchFamily="2" charset="0"/>
                  <a:cs typeface="Open Sans" pitchFamily="2" charset="0"/>
                </a:rPr>
                <a:t>!</a:t>
              </a:r>
              <a:r>
                <a:rPr lang="en-US" sz="1500" dirty="0" smtClean="0">
                  <a:latin typeface="Open Sans" pitchFamily="2" charset="0"/>
                  <a:ea typeface="Open Sans" pitchFamily="2" charset="0"/>
                  <a:cs typeface="Open Sans" pitchFamily="2" charset="0"/>
                </a:rPr>
                <a:t> </a:t>
              </a:r>
              <a:r>
                <a:rPr lang="ru-RU" sz="1500" dirty="0" smtClean="0">
                  <a:latin typeface="Open Sans" pitchFamily="2" charset="0"/>
                  <a:ea typeface="Open Sans" pitchFamily="2" charset="0"/>
                  <a:cs typeface="Open Sans" pitchFamily="2" charset="0"/>
                </a:rPr>
                <a:t>Я</a:t>
              </a:r>
              <a:r>
                <a:rPr lang="en-US" sz="1500" dirty="0" smtClean="0">
                  <a:latin typeface="Open Sans" pitchFamily="2" charset="0"/>
                  <a:ea typeface="Open Sans" pitchFamily="2" charset="0"/>
                  <a:cs typeface="Open Sans" pitchFamily="2" charset="0"/>
                </a:rPr>
                <a:t> </a:t>
              </a:r>
              <a:r>
                <a:rPr lang="ru-RU" sz="1500" dirty="0" smtClean="0">
                  <a:latin typeface="Open Sans" pitchFamily="2" charset="0"/>
                  <a:ea typeface="Open Sans" pitchFamily="2" charset="0"/>
                  <a:cs typeface="Open Sans" pitchFamily="2" charset="0"/>
                </a:rPr>
                <a:t>твой первый</a:t>
              </a:r>
              <a:r>
                <a:rPr lang="en-US" sz="1500" dirty="0" smtClean="0">
                  <a:latin typeface="Open Sans" pitchFamily="2" charset="0"/>
                  <a:ea typeface="Open Sans" pitchFamily="2" charset="0"/>
                  <a:cs typeface="Open Sans" pitchFamily="2" charset="0"/>
                </a:rPr>
                <a:t> </a:t>
              </a:r>
              <a:r>
                <a:rPr lang="ru-RU" sz="1500" dirty="0" smtClean="0">
                  <a:latin typeface="Open Sans" pitchFamily="2" charset="0"/>
                  <a:ea typeface="Open Sans" pitchFamily="2" charset="0"/>
                  <a:cs typeface="Open Sans" pitchFamily="2" charset="0"/>
                </a:rPr>
                <a:t>бот </a:t>
              </a:r>
              <a:r>
                <a:rPr lang="ru-RU" sz="1500" dirty="0">
                  <a:latin typeface="Open Sans" pitchFamily="2" charset="0"/>
                  <a:ea typeface="Open Sans" pitchFamily="2" charset="0"/>
                  <a:cs typeface="Open Sans" pitchFamily="2" charset="0"/>
                </a:rPr>
                <a:t>на python-telegram-bot</a:t>
              </a:r>
              <a:r>
                <a:rPr lang="ru-RU" sz="1500" dirty="0" smtClean="0">
                  <a:latin typeface="Open Sans" pitchFamily="2" charset="0"/>
                  <a:ea typeface="Open Sans" pitchFamily="2" charset="0"/>
                  <a:cs typeface="Open Sans" pitchFamily="2" charset="0"/>
                </a:rPr>
                <a:t>.</a:t>
              </a:r>
              <a:r>
                <a:rPr lang="en-US" sz="1500" dirty="0" smtClean="0">
                  <a:latin typeface="Open Sans" pitchFamily="2" charset="0"/>
                  <a:ea typeface="Open Sans" pitchFamily="2" charset="0"/>
                  <a:cs typeface="Open Sans" pitchFamily="2" charset="0"/>
                </a:rPr>
                <a:t> </a:t>
              </a:r>
              <a:r>
                <a:rPr lang="ru-RU" sz="1500" dirty="0" smtClean="0">
                  <a:latin typeface="Open Sans" pitchFamily="2" charset="0"/>
                  <a:ea typeface="Open Sans" pitchFamily="2" charset="0"/>
                  <a:cs typeface="Open Sans" pitchFamily="2" charset="0"/>
                </a:rPr>
                <a:t>Чем </a:t>
              </a:r>
              <a:r>
                <a:rPr lang="ru-RU" sz="1500" dirty="0">
                  <a:latin typeface="Open Sans" pitchFamily="2" charset="0"/>
                  <a:ea typeface="Open Sans" pitchFamily="2" charset="0"/>
                  <a:cs typeface="Open Sans" pitchFamily="2" charset="0"/>
                </a:rPr>
                <a:t>могу помочь ?</a:t>
              </a:r>
              <a:endParaRPr lang="ru-RU" sz="1500" dirty="0">
                <a:solidFill>
                  <a:schemeClr val="tx1">
                    <a:lumMod val="85000"/>
                    <a:lumOff val="15000"/>
                  </a:schemeClr>
                </a:solidFill>
                <a:latin typeface="Open Sans" pitchFamily="2" charset="0"/>
                <a:ea typeface="Open Sans" pitchFamily="2" charset="0"/>
                <a:cs typeface="Open Sans" pitchFamily="2" charset="0"/>
              </a:endParaRPr>
            </a:p>
          </p:txBody>
        </p:sp>
        <p:sp>
          <p:nvSpPr>
            <p:cNvPr id="28" name="Прямоугольник 27"/>
            <p:cNvSpPr/>
            <p:nvPr/>
          </p:nvSpPr>
          <p:spPr>
            <a:xfrm>
              <a:off x="6481549" y="4688441"/>
              <a:ext cx="567784" cy="3231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GB" sz="1500" dirty="0" smtClean="0">
                  <a:solidFill>
                    <a:schemeClr val="bg1">
                      <a:lumMod val="75000"/>
                    </a:schemeClr>
                  </a:solidFill>
                  <a:latin typeface="Open Sans" pitchFamily="2" charset="0"/>
                  <a:ea typeface="Open Sans" pitchFamily="2" charset="0"/>
                  <a:cs typeface="Open Sans" pitchFamily="2" charset="0"/>
                </a:rPr>
                <a:t>9:38</a:t>
              </a:r>
              <a:endParaRPr lang="ru-RU" sz="1500" dirty="0">
                <a:solidFill>
                  <a:schemeClr val="bg1">
                    <a:lumMod val="75000"/>
                  </a:schemeClr>
                </a:solidFill>
                <a:latin typeface="Open Sans" pitchFamily="2" charset="0"/>
                <a:ea typeface="Open Sans" pitchFamily="2" charset="0"/>
                <a:cs typeface="Open Sans" pitchFamily="2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168452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0F6A7FBF-3AD2-4601-837C-28E000F04D1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Прямоугольник: скругленные углы 10">
            <a:extLst>
              <a:ext uri="{FF2B5EF4-FFF2-40B4-BE49-F238E27FC236}">
                <a16:creationId xmlns:a16="http://schemas.microsoft.com/office/drawing/2014/main" id="{84E73D35-BAF5-49A5-A961-3B7B9EC5EB1B}"/>
              </a:ext>
            </a:extLst>
          </p:cNvPr>
          <p:cNvSpPr/>
          <p:nvPr/>
        </p:nvSpPr>
        <p:spPr>
          <a:xfrm>
            <a:off x="606639" y="2500730"/>
            <a:ext cx="9436520" cy="1462269"/>
          </a:xfrm>
          <a:prstGeom prst="roundRect">
            <a:avLst>
              <a:gd name="adj" fmla="val 7824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: скругленные углы 16">
            <a:extLst>
              <a:ext uri="{FF2B5EF4-FFF2-40B4-BE49-F238E27FC236}">
                <a16:creationId xmlns:a16="http://schemas.microsoft.com/office/drawing/2014/main" id="{61E4836D-2A95-42ED-9C0D-F5E68A69CBD3}"/>
              </a:ext>
            </a:extLst>
          </p:cNvPr>
          <p:cNvSpPr/>
          <p:nvPr/>
        </p:nvSpPr>
        <p:spPr>
          <a:xfrm>
            <a:off x="606639" y="4888347"/>
            <a:ext cx="9436520" cy="788553"/>
          </a:xfrm>
          <a:prstGeom prst="roundRect">
            <a:avLst>
              <a:gd name="adj" fmla="val 12958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B0E8A555-21DB-4C41-BB55-3C019DC49AD6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292892" y="6307132"/>
            <a:ext cx="2530477" cy="289633"/>
          </a:xfrm>
          <a:prstGeom prst="rect">
            <a:avLst/>
          </a:prstGeom>
        </p:spPr>
      </p:pic>
      <p:sp>
        <p:nvSpPr>
          <p:cNvPr id="16" name="Заголовок 1">
            <a:extLst>
              <a:ext uri="{FF2B5EF4-FFF2-40B4-BE49-F238E27FC236}">
                <a16:creationId xmlns:a16="http://schemas.microsoft.com/office/drawing/2014/main" id="{F3AF340E-0FB5-4B0F-8C97-C5F0AC326AB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81047" y="536367"/>
            <a:ext cx="7891427" cy="812409"/>
          </a:xfrm>
        </p:spPr>
        <p:txBody>
          <a:bodyPr anchor="ctr">
            <a:noAutofit/>
          </a:bodyPr>
          <a:lstStyle/>
          <a:p>
            <a:pPr algn="l"/>
            <a:r>
              <a:rPr lang="ru-RU" sz="3600" b="1" dirty="0">
                <a:solidFill>
                  <a:srgbClr val="1C4F5F"/>
                </a:solidFill>
                <a:latin typeface="SB Sans Display" panose="020B0503040504020204" pitchFamily="34" charset="0"/>
                <a:cs typeface="SB Sans Display" panose="020B0503040504020204" pitchFamily="34" charset="0"/>
              </a:rPr>
              <a:t>Новые команды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F333EA3-2C20-4558-9967-DCC8C840DF7B}"/>
              </a:ext>
            </a:extLst>
          </p:cNvPr>
          <p:cNvSpPr txBox="1"/>
          <p:nvPr/>
        </p:nvSpPr>
        <p:spPr>
          <a:xfrm>
            <a:off x="11419177" y="6360140"/>
            <a:ext cx="479931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ru-RU" sz="1400" dirty="0">
                <a:solidFill>
                  <a:srgbClr val="005061"/>
                </a:solidFill>
                <a:latin typeface="SB Sans Display" panose="020B0503040504020204" pitchFamily="34" charset="0"/>
                <a:cs typeface="SB Sans Display" panose="020B0503040504020204" pitchFamily="34" charset="0"/>
              </a:rPr>
              <a:t>25</a:t>
            </a: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A4218AED-B9F2-4D73-8830-25FF15335C27}"/>
              </a:ext>
            </a:extLst>
          </p:cNvPr>
          <p:cNvSpPr/>
          <p:nvPr/>
        </p:nvSpPr>
        <p:spPr>
          <a:xfrm rot="2700000">
            <a:off x="11330271" y="6446803"/>
            <a:ext cx="108708" cy="108708"/>
          </a:xfrm>
          <a:prstGeom prst="rect">
            <a:avLst/>
          </a:prstGeom>
          <a:solidFill>
            <a:srgbClr val="31C2A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8" name="Подзаголовок 2">
            <a:extLst>
              <a:ext uri="{FF2B5EF4-FFF2-40B4-BE49-F238E27FC236}">
                <a16:creationId xmlns:a16="http://schemas.microsoft.com/office/drawing/2014/main" id="{CAE23A99-1B93-4FF1-889A-E8F170FC5877}"/>
              </a:ext>
            </a:extLst>
          </p:cNvPr>
          <p:cNvSpPr txBox="1">
            <a:spLocks/>
          </p:cNvSpPr>
          <p:nvPr/>
        </p:nvSpPr>
        <p:spPr>
          <a:xfrm>
            <a:off x="508826" y="1513871"/>
            <a:ext cx="7073073" cy="77148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05000"/>
              </a:lnSpc>
              <a:spcBef>
                <a:spcPts val="0"/>
              </a:spcBef>
            </a:pPr>
            <a:r>
              <a:rPr lang="ru-RU" sz="2300" spc="-20" dirty="0">
                <a:solidFill>
                  <a:srgbClr val="1C4F5F"/>
                </a:solidFill>
                <a:latin typeface="SB Sans Display" panose="020B0503040504020204" pitchFamily="34" charset="0"/>
                <a:cs typeface="SB Sans Display" panose="020B0503040504020204" pitchFamily="34" charset="0"/>
              </a:rPr>
              <a:t>Для каждой новой команды нужно будет завести функцию-обработчика:</a:t>
            </a:r>
          </a:p>
        </p:txBody>
      </p:sp>
      <p:sp>
        <p:nvSpPr>
          <p:cNvPr id="12" name="Подзаголовок 2">
            <a:extLst>
              <a:ext uri="{FF2B5EF4-FFF2-40B4-BE49-F238E27FC236}">
                <a16:creationId xmlns:a16="http://schemas.microsoft.com/office/drawing/2014/main" id="{84991864-2477-4B94-B474-3D0FF222744E}"/>
              </a:ext>
            </a:extLst>
          </p:cNvPr>
          <p:cNvSpPr txBox="1">
            <a:spLocks/>
          </p:cNvSpPr>
          <p:nvPr/>
        </p:nvSpPr>
        <p:spPr>
          <a:xfrm>
            <a:off x="832677" y="2614223"/>
            <a:ext cx="8829137" cy="123528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05000"/>
              </a:lnSpc>
              <a:spcBef>
                <a:spcPts val="0"/>
              </a:spcBef>
            </a:pPr>
            <a:r>
              <a:rPr lang="ru-RU" sz="1430" dirty="0">
                <a:solidFill>
                  <a:srgbClr val="989898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# Обработчик команды /</a:t>
            </a:r>
            <a:r>
              <a:rPr lang="en-US" sz="1430" dirty="0">
                <a:solidFill>
                  <a:srgbClr val="989898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start</a:t>
            </a:r>
          </a:p>
          <a:p>
            <a:pPr algn="l">
              <a:lnSpc>
                <a:spcPct val="105000"/>
              </a:lnSpc>
              <a:spcBef>
                <a:spcPts val="0"/>
              </a:spcBef>
            </a:pPr>
            <a:r>
              <a:rPr lang="en-US" sz="1430" dirty="0">
                <a:solidFill>
                  <a:srgbClr val="FAAF3B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async def </a:t>
            </a:r>
            <a:r>
              <a:rPr lang="en-US" sz="1430" dirty="0" err="1">
                <a:solidFill>
                  <a:srgbClr val="3FA8F4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start_command</a:t>
            </a:r>
            <a:r>
              <a:rPr lang="en-US" sz="143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(update: Update, context: </a:t>
            </a:r>
            <a:r>
              <a:rPr lang="en-US" sz="1430" dirty="0" err="1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ContextTypes.DEFAULT_TYPE</a:t>
            </a:r>
            <a:r>
              <a:rPr lang="en-US" sz="143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):</a:t>
            </a:r>
          </a:p>
          <a:p>
            <a:pPr algn="l">
              <a:lnSpc>
                <a:spcPct val="105000"/>
              </a:lnSpc>
              <a:spcBef>
                <a:spcPts val="0"/>
              </a:spcBef>
            </a:pPr>
            <a:r>
              <a:rPr lang="en-US" sz="143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 </a:t>
            </a:r>
            <a:r>
              <a:rPr lang="en-US" sz="1430" dirty="0">
                <a:solidFill>
                  <a:srgbClr val="989898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# </a:t>
            </a:r>
            <a:r>
              <a:rPr lang="ru-RU" sz="1430" dirty="0">
                <a:solidFill>
                  <a:srgbClr val="989898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Ответ пользователю, который вызвал команду</a:t>
            </a:r>
          </a:p>
          <a:p>
            <a:pPr algn="l">
              <a:lnSpc>
                <a:spcPct val="105000"/>
              </a:lnSpc>
              <a:spcBef>
                <a:spcPts val="0"/>
              </a:spcBef>
            </a:pPr>
            <a:r>
              <a:rPr lang="ru-RU" sz="143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 </a:t>
            </a:r>
            <a:r>
              <a:rPr lang="en-US" sz="1430" dirty="0">
                <a:solidFill>
                  <a:srgbClr val="FAAF3B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await</a:t>
            </a:r>
            <a:r>
              <a:rPr lang="en-US" sz="143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sz="1430" dirty="0" err="1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update.message.reply_text</a:t>
            </a:r>
            <a:r>
              <a:rPr lang="en-US" sz="1430" dirty="0">
                <a:solidFill>
                  <a:srgbClr val="1DA137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("</a:t>
            </a:r>
            <a:r>
              <a:rPr lang="ru-RU" sz="1430" dirty="0">
                <a:solidFill>
                  <a:srgbClr val="1DA137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Привет! Я твой первый бот на</a:t>
            </a:r>
            <a:endParaRPr lang="en-US" sz="1430" dirty="0">
              <a:solidFill>
                <a:srgbClr val="1DA137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algn="l">
              <a:lnSpc>
                <a:spcPct val="105000"/>
              </a:lnSpc>
              <a:spcBef>
                <a:spcPts val="0"/>
              </a:spcBef>
            </a:pPr>
            <a:r>
              <a:rPr lang="en-US" sz="1430" dirty="0">
                <a:solidFill>
                  <a:srgbClr val="1DA137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python-telegram-bot. </a:t>
            </a:r>
            <a:r>
              <a:rPr lang="ru-RU" sz="1430" dirty="0">
                <a:solidFill>
                  <a:srgbClr val="1DA137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Чем могу помочь?"</a:t>
            </a:r>
            <a:r>
              <a:rPr lang="ru-RU" sz="143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)</a:t>
            </a:r>
            <a:endParaRPr lang="en-US" sz="1430" dirty="0">
              <a:solidFill>
                <a:schemeClr val="bg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13" name="Подзаголовок 2">
            <a:extLst>
              <a:ext uri="{FF2B5EF4-FFF2-40B4-BE49-F238E27FC236}">
                <a16:creationId xmlns:a16="http://schemas.microsoft.com/office/drawing/2014/main" id="{91AAA2BF-1564-4651-9544-02A3234CF0C4}"/>
              </a:ext>
            </a:extLst>
          </p:cNvPr>
          <p:cNvSpPr txBox="1">
            <a:spLocks/>
          </p:cNvSpPr>
          <p:nvPr/>
        </p:nvSpPr>
        <p:spPr>
          <a:xfrm>
            <a:off x="508826" y="4253279"/>
            <a:ext cx="7469314" cy="53280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05000"/>
              </a:lnSpc>
              <a:spcBef>
                <a:spcPts val="0"/>
              </a:spcBef>
            </a:pPr>
            <a:r>
              <a:rPr lang="ru-RU" sz="2300" spc="-20" dirty="0">
                <a:solidFill>
                  <a:srgbClr val="1C4F5F"/>
                </a:solidFill>
                <a:latin typeface="SB Sans Display" panose="020B0503040504020204" pitchFamily="34" charset="0"/>
                <a:cs typeface="SB Sans Display" panose="020B0503040504020204" pitchFamily="34" charset="0"/>
              </a:rPr>
              <a:t>Помимо этого обработчик нужно зарегистрировать:</a:t>
            </a:r>
          </a:p>
        </p:txBody>
      </p:sp>
      <p:sp>
        <p:nvSpPr>
          <p:cNvPr id="19" name="Подзаголовок 2">
            <a:extLst>
              <a:ext uri="{FF2B5EF4-FFF2-40B4-BE49-F238E27FC236}">
                <a16:creationId xmlns:a16="http://schemas.microsoft.com/office/drawing/2014/main" id="{CB6CE0C8-CBD8-4DF7-891E-DA104969B14D}"/>
              </a:ext>
            </a:extLst>
          </p:cNvPr>
          <p:cNvSpPr txBox="1">
            <a:spLocks/>
          </p:cNvSpPr>
          <p:nvPr/>
        </p:nvSpPr>
        <p:spPr>
          <a:xfrm>
            <a:off x="1155700" y="5039941"/>
            <a:ext cx="8506114" cy="63061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05000"/>
              </a:lnSpc>
              <a:spcBef>
                <a:spcPts val="0"/>
              </a:spcBef>
            </a:pPr>
            <a:r>
              <a:rPr lang="ru-RU" sz="1430" dirty="0">
                <a:solidFill>
                  <a:srgbClr val="989898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# Регистрируем обработчик команды /</a:t>
            </a:r>
            <a:r>
              <a:rPr lang="en-US" sz="1430" dirty="0">
                <a:solidFill>
                  <a:srgbClr val="989898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start</a:t>
            </a:r>
          </a:p>
          <a:p>
            <a:pPr algn="l">
              <a:lnSpc>
                <a:spcPct val="105000"/>
              </a:lnSpc>
              <a:spcBef>
                <a:spcPts val="0"/>
              </a:spcBef>
            </a:pPr>
            <a:r>
              <a:rPr lang="en-US" sz="1430" dirty="0" err="1" smtClean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app.add_handler</a:t>
            </a:r>
            <a:r>
              <a:rPr lang="en-US" sz="1430" dirty="0" smtClean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lang="en-US" sz="1430" dirty="0" err="1" smtClean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CommandHandler</a:t>
            </a:r>
            <a:r>
              <a:rPr lang="en-US" sz="143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lang="en-US" sz="1430" dirty="0">
                <a:solidFill>
                  <a:srgbClr val="1DA137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"start"</a:t>
            </a:r>
            <a:r>
              <a:rPr lang="en-US" sz="143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, </a:t>
            </a:r>
            <a:r>
              <a:rPr lang="en-US" sz="1430" dirty="0" err="1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start_command</a:t>
            </a:r>
            <a:r>
              <a:rPr lang="en-US" sz="143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))</a:t>
            </a:r>
          </a:p>
        </p:txBody>
      </p:sp>
    </p:spTree>
    <p:extLst>
      <p:ext uri="{BB962C8B-B14F-4D97-AF65-F5344CB8AC3E}">
        <p14:creationId xmlns:p14="http://schemas.microsoft.com/office/powerpoint/2010/main" val="22028121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6805F491-82EC-4857-9EA7-3FBE2B66B3B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8884EC7-AF8B-42D9-BFE4-D051FB36298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81047" y="536367"/>
            <a:ext cx="7891427" cy="812409"/>
          </a:xfrm>
        </p:spPr>
        <p:txBody>
          <a:bodyPr anchor="ctr">
            <a:noAutofit/>
          </a:bodyPr>
          <a:lstStyle/>
          <a:p>
            <a:pPr algn="l"/>
            <a:r>
              <a:rPr lang="ru-RU" sz="3600" b="1" dirty="0">
                <a:solidFill>
                  <a:srgbClr val="1C4F5F"/>
                </a:solidFill>
                <a:latin typeface="SB Sans Display" panose="020B0503040504020204" pitchFamily="34" charset="0"/>
                <a:cs typeface="SB Sans Display" panose="020B0503040504020204" pitchFamily="34" charset="0"/>
              </a:rPr>
              <a:t>Чему мы сегодня научились?</a:t>
            </a:r>
          </a:p>
        </p:txBody>
      </p:sp>
      <p:sp>
        <p:nvSpPr>
          <p:cNvPr id="23" name="Подзаголовок 2">
            <a:extLst>
              <a:ext uri="{FF2B5EF4-FFF2-40B4-BE49-F238E27FC236}">
                <a16:creationId xmlns:a16="http://schemas.microsoft.com/office/drawing/2014/main" id="{98FAAACB-F4E9-428F-B9A2-670FA3537DE2}"/>
              </a:ext>
            </a:extLst>
          </p:cNvPr>
          <p:cNvSpPr txBox="1">
            <a:spLocks/>
          </p:cNvSpPr>
          <p:nvPr/>
        </p:nvSpPr>
        <p:spPr>
          <a:xfrm>
            <a:off x="509622" y="1591166"/>
            <a:ext cx="9953590" cy="148113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80000"/>
              </a:lnSpc>
            </a:pPr>
            <a:r>
              <a:rPr lang="ru-RU" sz="2700" dirty="0">
                <a:solidFill>
                  <a:srgbClr val="1C4F5F"/>
                </a:solidFill>
                <a:latin typeface="SB Sans Display" panose="020B0503040504020204" pitchFamily="34" charset="0"/>
                <a:cs typeface="SB Sans Display" panose="020B0503040504020204" pitchFamily="34" charset="0"/>
              </a:rPr>
              <a:t>•   Узнали, что такое программа, программирование.</a:t>
            </a:r>
          </a:p>
          <a:p>
            <a:pPr algn="l">
              <a:lnSpc>
                <a:spcPct val="114000"/>
              </a:lnSpc>
            </a:pPr>
            <a:r>
              <a:rPr lang="ru-RU" sz="2700" dirty="0">
                <a:solidFill>
                  <a:srgbClr val="1C4F5F"/>
                </a:solidFill>
                <a:latin typeface="SB Sans Display" panose="020B0503040504020204" pitchFamily="34" charset="0"/>
                <a:cs typeface="SB Sans Display" panose="020B0503040504020204" pitchFamily="34" charset="0"/>
              </a:rPr>
              <a:t>•   Познакомились с языком программирования Python.</a:t>
            </a:r>
          </a:p>
          <a:p>
            <a:pPr algn="l">
              <a:lnSpc>
                <a:spcPct val="114000"/>
              </a:lnSpc>
            </a:pPr>
            <a:r>
              <a:rPr lang="ru-RU" sz="2700" dirty="0">
                <a:solidFill>
                  <a:srgbClr val="1C4F5F"/>
                </a:solidFill>
                <a:latin typeface="SB Sans Display" panose="020B0503040504020204" pitchFamily="34" charset="0"/>
                <a:cs typeface="SB Sans Display" panose="020B0503040504020204" pitchFamily="34" charset="0"/>
              </a:rPr>
              <a:t>•   Написали на Python простого чат-бота для Telegram</a:t>
            </a:r>
            <a:r>
              <a:rPr lang="en-US" sz="2700" dirty="0">
                <a:solidFill>
                  <a:srgbClr val="1C4F5F"/>
                </a:solidFill>
                <a:latin typeface="SB Sans Display" panose="020B0503040504020204" pitchFamily="34" charset="0"/>
                <a:cs typeface="SB Sans Display" panose="020B0503040504020204" pitchFamily="34" charset="0"/>
              </a:rPr>
              <a:t>.</a:t>
            </a:r>
            <a:endParaRPr lang="ru-RU" sz="2700" dirty="0">
              <a:solidFill>
                <a:srgbClr val="1C4F5F"/>
              </a:solidFill>
              <a:latin typeface="SB Sans Display" panose="020B0503040504020204" pitchFamily="34" charset="0"/>
              <a:cs typeface="SB Sans Display" panose="020B0503040504020204" pitchFamily="34" charset="0"/>
            </a:endParaRPr>
          </a:p>
        </p:txBody>
      </p:sp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B0E8A555-21DB-4C41-BB55-3C019DC49AD6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292892" y="6307132"/>
            <a:ext cx="2530477" cy="289633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DA4DBCDB-74D8-4E66-9473-24D50D9956BA}"/>
              </a:ext>
            </a:extLst>
          </p:cNvPr>
          <p:cNvSpPr txBox="1"/>
          <p:nvPr/>
        </p:nvSpPr>
        <p:spPr>
          <a:xfrm>
            <a:off x="11419177" y="6360140"/>
            <a:ext cx="479931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ru-RU" sz="1400" dirty="0">
                <a:solidFill>
                  <a:srgbClr val="005061"/>
                </a:solidFill>
                <a:latin typeface="SB Sans Display" panose="020B0503040504020204" pitchFamily="34" charset="0"/>
                <a:cs typeface="SB Sans Display" panose="020B0503040504020204" pitchFamily="34" charset="0"/>
              </a:rPr>
              <a:t>26</a:t>
            </a: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9C2ADC5D-5C17-4F56-8C47-5561500FF8BD}"/>
              </a:ext>
            </a:extLst>
          </p:cNvPr>
          <p:cNvSpPr/>
          <p:nvPr/>
        </p:nvSpPr>
        <p:spPr>
          <a:xfrm rot="2700000">
            <a:off x="11330271" y="6446803"/>
            <a:ext cx="108708" cy="108708"/>
          </a:xfrm>
          <a:prstGeom prst="rect">
            <a:avLst/>
          </a:prstGeom>
          <a:solidFill>
            <a:srgbClr val="31C2A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486895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5EB5CFBD-4BCC-4D7A-B39F-1DA62AA96D6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5D1960D6-FA6F-44BD-8733-A42A87F4C182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7920038" y="6101527"/>
            <a:ext cx="3790156" cy="396556"/>
          </a:xfrm>
          <a:prstGeom prst="rect">
            <a:avLst/>
          </a:prstGeom>
        </p:spPr>
      </p:pic>
      <p:sp>
        <p:nvSpPr>
          <p:cNvPr id="13" name="Заголовок 1">
            <a:extLst>
              <a:ext uri="{FF2B5EF4-FFF2-40B4-BE49-F238E27FC236}">
                <a16:creationId xmlns:a16="http://schemas.microsoft.com/office/drawing/2014/main" id="{468A9A13-B564-4CF9-AE64-12FF708B3E3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81047" y="1728010"/>
            <a:ext cx="8396253" cy="1091390"/>
          </a:xfrm>
        </p:spPr>
        <p:txBody>
          <a:bodyPr anchor="ctr">
            <a:noAutofit/>
          </a:bodyPr>
          <a:lstStyle/>
          <a:p>
            <a:pPr algn="l">
              <a:lnSpc>
                <a:spcPct val="100000"/>
              </a:lnSpc>
            </a:pPr>
            <a:r>
              <a:rPr lang="ru-RU" sz="3600" dirty="0">
                <a:solidFill>
                  <a:schemeClr val="bg1"/>
                </a:solidFill>
                <a:latin typeface="SB Sans Display" panose="020B0503040504020204" pitchFamily="34" charset="0"/>
                <a:cs typeface="SB Sans Display" panose="020B0503040504020204" pitchFamily="34" charset="0"/>
              </a:rPr>
              <a:t>Не забудьте сохранить код!</a:t>
            </a:r>
            <a:br>
              <a:rPr lang="ru-RU" sz="3600" dirty="0">
                <a:solidFill>
                  <a:schemeClr val="bg1"/>
                </a:solidFill>
                <a:latin typeface="SB Sans Display" panose="020B0503040504020204" pitchFamily="34" charset="0"/>
                <a:cs typeface="SB Sans Display" panose="020B0503040504020204" pitchFamily="34" charset="0"/>
              </a:rPr>
            </a:br>
            <a:r>
              <a:rPr lang="ru-RU" sz="3600" dirty="0">
                <a:solidFill>
                  <a:schemeClr val="bg1"/>
                </a:solidFill>
                <a:latin typeface="SB Sans Display" panose="020B0503040504020204" pitchFamily="34" charset="0"/>
                <a:cs typeface="SB Sans Display" panose="020B0503040504020204" pitchFamily="34" charset="0"/>
              </a:rPr>
              <a:t>До встречи на следующем занятии!</a:t>
            </a:r>
          </a:p>
        </p:txBody>
      </p:sp>
    </p:spTree>
    <p:extLst>
      <p:ext uri="{BB962C8B-B14F-4D97-AF65-F5344CB8AC3E}">
        <p14:creationId xmlns:p14="http://schemas.microsoft.com/office/powerpoint/2010/main" val="925267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0F6A7FBF-3AD2-4601-837C-28E000F04D1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0D407BD3-1190-45A0-8E52-4FFEF263B4AE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505867" y="1579127"/>
            <a:ext cx="1815057" cy="394908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49770A42-B80D-4843-AF48-AA2626FF1981}"/>
              </a:ext>
            </a:extLst>
          </p:cNvPr>
          <p:cNvSpPr txBox="1"/>
          <p:nvPr/>
        </p:nvSpPr>
        <p:spPr>
          <a:xfrm>
            <a:off x="11499057" y="6360140"/>
            <a:ext cx="223838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ru-RU" sz="1400" dirty="0">
                <a:solidFill>
                  <a:srgbClr val="005061"/>
                </a:solidFill>
                <a:latin typeface="SB Sans Display" panose="020B0503040504020204" pitchFamily="34" charset="0"/>
                <a:cs typeface="SB Sans Display" panose="020B0503040504020204" pitchFamily="34" charset="0"/>
              </a:rPr>
              <a:t>2</a:t>
            </a:r>
          </a:p>
        </p:txBody>
      </p:sp>
      <p:sp>
        <p:nvSpPr>
          <p:cNvPr id="26" name="Прямоугольник 25">
            <a:extLst>
              <a:ext uri="{FF2B5EF4-FFF2-40B4-BE49-F238E27FC236}">
                <a16:creationId xmlns:a16="http://schemas.microsoft.com/office/drawing/2014/main" id="{8B94ADF4-AA90-4B60-9120-206CCECEE2BF}"/>
              </a:ext>
            </a:extLst>
          </p:cNvPr>
          <p:cNvSpPr/>
          <p:nvPr/>
        </p:nvSpPr>
        <p:spPr>
          <a:xfrm rot="2700000">
            <a:off x="11410150" y="6446803"/>
            <a:ext cx="108708" cy="108708"/>
          </a:xfrm>
          <a:prstGeom prst="rect">
            <a:avLst/>
          </a:prstGeom>
          <a:solidFill>
            <a:srgbClr val="31C2A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B0E8A555-21DB-4C41-BB55-3C019DC49AD6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p:blipFill>
        <p:spPr>
          <a:xfrm>
            <a:off x="292892" y="6307132"/>
            <a:ext cx="2530477" cy="289633"/>
          </a:xfrm>
          <a:prstGeom prst="rect">
            <a:avLst/>
          </a:prstGeom>
        </p:spPr>
      </p:pic>
      <p:sp>
        <p:nvSpPr>
          <p:cNvPr id="16" name="Заголовок 1">
            <a:extLst>
              <a:ext uri="{FF2B5EF4-FFF2-40B4-BE49-F238E27FC236}">
                <a16:creationId xmlns:a16="http://schemas.microsoft.com/office/drawing/2014/main" id="{F3AF340E-0FB5-4B0F-8C97-C5F0AC326AB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81047" y="536367"/>
            <a:ext cx="7891427" cy="812409"/>
          </a:xfrm>
        </p:spPr>
        <p:txBody>
          <a:bodyPr anchor="ctr">
            <a:noAutofit/>
          </a:bodyPr>
          <a:lstStyle/>
          <a:p>
            <a:pPr algn="l"/>
            <a:r>
              <a:rPr lang="ru-RU" sz="3600" b="1" dirty="0">
                <a:solidFill>
                  <a:srgbClr val="1C4F5F"/>
                </a:solidFill>
                <a:latin typeface="SB Sans Display" panose="020B0503040504020204" pitchFamily="34" charset="0"/>
                <a:cs typeface="SB Sans Display" panose="020B0503040504020204" pitchFamily="34" charset="0"/>
              </a:rPr>
              <a:t>Что такое программа?</a:t>
            </a:r>
          </a:p>
        </p:txBody>
      </p:sp>
      <p:sp>
        <p:nvSpPr>
          <p:cNvPr id="17" name="Подзаголовок 2">
            <a:extLst>
              <a:ext uri="{FF2B5EF4-FFF2-40B4-BE49-F238E27FC236}">
                <a16:creationId xmlns:a16="http://schemas.microsoft.com/office/drawing/2014/main" id="{5D250BE2-F734-4F96-A499-ECB102784DC2}"/>
              </a:ext>
            </a:extLst>
          </p:cNvPr>
          <p:cNvSpPr txBox="1">
            <a:spLocks/>
          </p:cNvSpPr>
          <p:nvPr/>
        </p:nvSpPr>
        <p:spPr>
          <a:xfrm>
            <a:off x="508827" y="1643550"/>
            <a:ext cx="9953590" cy="169655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68000"/>
              </a:lnSpc>
            </a:pPr>
            <a:r>
              <a:rPr lang="ru-RU" sz="2300" b="1" spc="-20" dirty="0">
                <a:solidFill>
                  <a:srgbClr val="1C4F5F"/>
                </a:solidFill>
                <a:latin typeface="SB Sans Display" panose="020B0503040504020204" pitchFamily="34" charset="0"/>
                <a:cs typeface="SB Sans Display" panose="020B0503040504020204" pitchFamily="34" charset="0"/>
              </a:rPr>
              <a:t>Программа</a:t>
            </a:r>
            <a:r>
              <a:rPr lang="ru-RU" sz="2300" spc="-20" dirty="0">
                <a:solidFill>
                  <a:srgbClr val="1C4F5F"/>
                </a:solidFill>
                <a:latin typeface="SB Sans Display" panose="020B0503040504020204" pitchFamily="34" charset="0"/>
                <a:cs typeface="SB Sans Display" panose="020B0503040504020204" pitchFamily="34" charset="0"/>
              </a:rPr>
              <a:t>  — набор команд, которые выполняет компьютер.</a:t>
            </a:r>
            <a:endParaRPr lang="ru-RU" sz="100" spc="-20" dirty="0">
              <a:solidFill>
                <a:srgbClr val="1C4F5F"/>
              </a:solidFill>
              <a:latin typeface="SB Sans Display" panose="020B0503040504020204" pitchFamily="34" charset="0"/>
              <a:cs typeface="SB Sans Display" panose="020B0503040504020204" pitchFamily="34" charset="0"/>
            </a:endParaRPr>
          </a:p>
          <a:p>
            <a:pPr algn="l">
              <a:lnSpc>
                <a:spcPct val="110000"/>
              </a:lnSpc>
            </a:pPr>
            <a:r>
              <a:rPr lang="ru-RU" sz="2300" spc="-20" dirty="0">
                <a:solidFill>
                  <a:srgbClr val="1C4F5F"/>
                </a:solidFill>
                <a:latin typeface="SB Sans Display" panose="020B0503040504020204" pitchFamily="34" charset="0"/>
                <a:cs typeface="SB Sans Display" panose="020B0503040504020204" pitchFamily="34" charset="0"/>
              </a:rPr>
              <a:t>Представим, что у нас есть робот-собака, которой нужно</a:t>
            </a:r>
          </a:p>
          <a:p>
            <a:pPr algn="l">
              <a:lnSpc>
                <a:spcPct val="60000"/>
              </a:lnSpc>
            </a:pPr>
            <a:r>
              <a:rPr lang="ru-RU" sz="2300" spc="-20" dirty="0">
                <a:solidFill>
                  <a:srgbClr val="1C4F5F"/>
                </a:solidFill>
                <a:latin typeface="SB Sans Display" panose="020B0503040504020204" pitchFamily="34" charset="0"/>
                <a:cs typeface="SB Sans Display" panose="020B0503040504020204" pitchFamily="34" charset="0"/>
              </a:rPr>
              <a:t>принести нам игрушку.</a:t>
            </a:r>
          </a:p>
          <a:p>
            <a:pPr algn="l">
              <a:lnSpc>
                <a:spcPct val="110000"/>
              </a:lnSpc>
            </a:pPr>
            <a:r>
              <a:rPr lang="ru-RU" sz="2300" spc="-20" dirty="0">
                <a:solidFill>
                  <a:srgbClr val="1C4F5F"/>
                </a:solidFill>
                <a:latin typeface="SB Sans Display" panose="020B0503040504020204" pitchFamily="34" charset="0"/>
                <a:cs typeface="SB Sans Display" panose="020B0503040504020204" pitchFamily="34" charset="0"/>
              </a:rPr>
              <a:t>Для этого собаке нужно выполнить следующую программу: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80C1E415-40D9-48A3-8C03-9FE118A72DBE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8"/>
              </a:ext>
            </a:extLst>
          </a:blip>
          <a:stretch>
            <a:fillRect/>
          </a:stretch>
        </p:blipFill>
        <p:spPr>
          <a:xfrm>
            <a:off x="610641" y="3722996"/>
            <a:ext cx="10193089" cy="6703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16669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0F6A7FBF-3AD2-4601-837C-28E000F04D1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5A0DC4DB-4B7C-46B5-A9DC-F82810668706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521379" y="1988702"/>
            <a:ext cx="1511282" cy="394908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49770A42-B80D-4843-AF48-AA2626FF1981}"/>
              </a:ext>
            </a:extLst>
          </p:cNvPr>
          <p:cNvSpPr txBox="1"/>
          <p:nvPr/>
        </p:nvSpPr>
        <p:spPr>
          <a:xfrm>
            <a:off x="11499057" y="6360140"/>
            <a:ext cx="223838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ru-RU" sz="1400" dirty="0">
                <a:solidFill>
                  <a:srgbClr val="005061"/>
                </a:solidFill>
                <a:latin typeface="SB Sans Display" panose="020B0503040504020204" pitchFamily="34" charset="0"/>
                <a:cs typeface="SB Sans Display" panose="020B0503040504020204" pitchFamily="34" charset="0"/>
              </a:rPr>
              <a:t>3</a:t>
            </a:r>
          </a:p>
        </p:txBody>
      </p:sp>
      <p:sp>
        <p:nvSpPr>
          <p:cNvPr id="26" name="Прямоугольник 25">
            <a:extLst>
              <a:ext uri="{FF2B5EF4-FFF2-40B4-BE49-F238E27FC236}">
                <a16:creationId xmlns:a16="http://schemas.microsoft.com/office/drawing/2014/main" id="{8B94ADF4-AA90-4B60-9120-206CCECEE2BF}"/>
              </a:ext>
            </a:extLst>
          </p:cNvPr>
          <p:cNvSpPr/>
          <p:nvPr/>
        </p:nvSpPr>
        <p:spPr>
          <a:xfrm rot="2700000">
            <a:off x="11410150" y="6446803"/>
            <a:ext cx="108708" cy="108708"/>
          </a:xfrm>
          <a:prstGeom prst="rect">
            <a:avLst/>
          </a:prstGeom>
          <a:solidFill>
            <a:srgbClr val="31C2A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B0E8A555-21DB-4C41-BB55-3C019DC49AD6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p:blipFill>
        <p:spPr>
          <a:xfrm>
            <a:off x="292892" y="6307132"/>
            <a:ext cx="2530477" cy="289633"/>
          </a:xfrm>
          <a:prstGeom prst="rect">
            <a:avLst/>
          </a:prstGeom>
        </p:spPr>
      </p:pic>
      <p:sp>
        <p:nvSpPr>
          <p:cNvPr id="16" name="Заголовок 1">
            <a:extLst>
              <a:ext uri="{FF2B5EF4-FFF2-40B4-BE49-F238E27FC236}">
                <a16:creationId xmlns:a16="http://schemas.microsoft.com/office/drawing/2014/main" id="{F3AF340E-0FB5-4B0F-8C97-C5F0AC326AB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81047" y="536367"/>
            <a:ext cx="7891427" cy="812409"/>
          </a:xfrm>
        </p:spPr>
        <p:txBody>
          <a:bodyPr anchor="ctr">
            <a:noAutofit/>
          </a:bodyPr>
          <a:lstStyle/>
          <a:p>
            <a:pPr algn="l"/>
            <a:r>
              <a:rPr lang="ru-RU" sz="3600" b="1" dirty="0">
                <a:solidFill>
                  <a:srgbClr val="1C4F5F"/>
                </a:solidFill>
                <a:latin typeface="SB Sans Display" panose="020B0503040504020204" pitchFamily="34" charset="0"/>
                <a:cs typeface="SB Sans Display" panose="020B0503040504020204" pitchFamily="34" charset="0"/>
              </a:rPr>
              <a:t>Введение в чат-ботов</a:t>
            </a:r>
          </a:p>
        </p:txBody>
      </p:sp>
      <p:sp>
        <p:nvSpPr>
          <p:cNvPr id="17" name="Подзаголовок 2">
            <a:extLst>
              <a:ext uri="{FF2B5EF4-FFF2-40B4-BE49-F238E27FC236}">
                <a16:creationId xmlns:a16="http://schemas.microsoft.com/office/drawing/2014/main" id="{5D250BE2-F734-4F96-A499-ECB102784DC2}"/>
              </a:ext>
            </a:extLst>
          </p:cNvPr>
          <p:cNvSpPr txBox="1">
            <a:spLocks/>
          </p:cNvSpPr>
          <p:nvPr/>
        </p:nvSpPr>
        <p:spPr>
          <a:xfrm>
            <a:off x="508826" y="1951015"/>
            <a:ext cx="10542713" cy="253785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05000"/>
              </a:lnSpc>
              <a:spcBef>
                <a:spcPts val="0"/>
              </a:spcBef>
            </a:pPr>
            <a:r>
              <a:rPr lang="ru-RU" sz="2300" b="1" spc="-20" dirty="0">
                <a:solidFill>
                  <a:srgbClr val="1C4F5F"/>
                </a:solidFill>
                <a:latin typeface="SB Sans Display" panose="020B0503040504020204" pitchFamily="34" charset="0"/>
                <a:cs typeface="SB Sans Display" panose="020B0503040504020204" pitchFamily="34" charset="0"/>
              </a:rPr>
              <a:t>Чат-боты</a:t>
            </a:r>
            <a:r>
              <a:rPr lang="ru-RU" sz="2300" spc="-20" dirty="0">
                <a:solidFill>
                  <a:srgbClr val="1C4F5F"/>
                </a:solidFill>
                <a:latin typeface="SB Sans Display" panose="020B0503040504020204" pitchFamily="34" charset="0"/>
                <a:cs typeface="SB Sans Display" panose="020B0503040504020204" pitchFamily="34" charset="0"/>
              </a:rPr>
              <a:t>  — это цифровые помощники, способные обрабатывать запросы пользователей на естественном языке. Например, предлагать советы</a:t>
            </a:r>
          </a:p>
          <a:p>
            <a:pPr algn="l">
              <a:lnSpc>
                <a:spcPct val="105000"/>
              </a:lnSpc>
              <a:spcBef>
                <a:spcPts val="0"/>
              </a:spcBef>
            </a:pPr>
            <a:r>
              <a:rPr lang="ru-RU" sz="2300" spc="-20" dirty="0">
                <a:solidFill>
                  <a:srgbClr val="1C4F5F"/>
                </a:solidFill>
                <a:latin typeface="SB Sans Display" panose="020B0503040504020204" pitchFamily="34" charset="0"/>
                <a:cs typeface="SB Sans Display" panose="020B0503040504020204" pitchFamily="34" charset="0"/>
              </a:rPr>
              <a:t>и помогать в учёбе или развлечении — почти как настоящий собеседник, только в цифровом формате.</a:t>
            </a:r>
          </a:p>
          <a:p>
            <a:pPr algn="l">
              <a:lnSpc>
                <a:spcPct val="150000"/>
              </a:lnSpc>
              <a:spcBef>
                <a:spcPts val="0"/>
              </a:spcBef>
            </a:pPr>
            <a:r>
              <a:rPr lang="ru-RU" sz="2300" spc="-20" dirty="0">
                <a:solidFill>
                  <a:srgbClr val="1C4F5F"/>
                </a:solidFill>
                <a:latin typeface="SB Sans Display" panose="020B0503040504020204" pitchFamily="34" charset="0"/>
                <a:cs typeface="SB Sans Display" panose="020B0503040504020204" pitchFamily="34" charset="0"/>
              </a:rPr>
              <a:t>Сегодня мы создадим простого чат-бота на популярном языке</a:t>
            </a:r>
          </a:p>
          <a:p>
            <a:pPr algn="l">
              <a:spcBef>
                <a:spcPts val="0"/>
              </a:spcBef>
            </a:pPr>
            <a:r>
              <a:rPr lang="ru-RU" sz="2300" spc="-20" dirty="0">
                <a:solidFill>
                  <a:srgbClr val="1C4F5F"/>
                </a:solidFill>
                <a:latin typeface="SB Sans Display" panose="020B0503040504020204" pitchFamily="34" charset="0"/>
                <a:cs typeface="SB Sans Display" panose="020B0503040504020204" pitchFamily="34" charset="0"/>
              </a:rPr>
              <a:t>программирования Python. </a:t>
            </a:r>
          </a:p>
        </p:txBody>
      </p:sp>
      <p:sp>
        <p:nvSpPr>
          <p:cNvPr id="25" name="Заголовок 1">
            <a:extLst>
              <a:ext uri="{FF2B5EF4-FFF2-40B4-BE49-F238E27FC236}">
                <a16:creationId xmlns:a16="http://schemas.microsoft.com/office/drawing/2014/main" id="{FBEBB7D9-3744-4D7A-AEFA-DCA65DB5DFCD}"/>
              </a:ext>
            </a:extLst>
          </p:cNvPr>
          <p:cNvSpPr txBox="1">
            <a:spLocks/>
          </p:cNvSpPr>
          <p:nvPr/>
        </p:nvSpPr>
        <p:spPr>
          <a:xfrm>
            <a:off x="493747" y="1216611"/>
            <a:ext cx="4224303" cy="48031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sz="2700" b="1" dirty="0">
                <a:solidFill>
                  <a:srgbClr val="1C4F5F"/>
                </a:solidFill>
                <a:latin typeface="SB Sans Display Semibold" panose="020B0703040504020204" pitchFamily="34" charset="0"/>
                <a:cs typeface="SB Sans Display Semibold" panose="020B0703040504020204" pitchFamily="34" charset="0"/>
              </a:rPr>
              <a:t>Зачем нужны чат-боты?</a:t>
            </a:r>
          </a:p>
        </p:txBody>
      </p:sp>
    </p:spTree>
    <p:extLst>
      <p:ext uri="{BB962C8B-B14F-4D97-AF65-F5344CB8AC3E}">
        <p14:creationId xmlns:p14="http://schemas.microsoft.com/office/powerpoint/2010/main" val="4284124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0F6A7FBF-3AD2-4601-837C-28E000F04D1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49770A42-B80D-4843-AF48-AA2626FF1981}"/>
              </a:ext>
            </a:extLst>
          </p:cNvPr>
          <p:cNvSpPr txBox="1"/>
          <p:nvPr/>
        </p:nvSpPr>
        <p:spPr>
          <a:xfrm>
            <a:off x="11499057" y="6360140"/>
            <a:ext cx="223838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ru-RU" sz="1400" dirty="0">
                <a:solidFill>
                  <a:srgbClr val="005061"/>
                </a:solidFill>
                <a:latin typeface="SB Sans Display" panose="020B0503040504020204" pitchFamily="34" charset="0"/>
                <a:cs typeface="SB Sans Display" panose="020B0503040504020204" pitchFamily="34" charset="0"/>
              </a:rPr>
              <a:t>4</a:t>
            </a:r>
          </a:p>
        </p:txBody>
      </p:sp>
      <p:sp>
        <p:nvSpPr>
          <p:cNvPr id="26" name="Прямоугольник 25">
            <a:extLst>
              <a:ext uri="{FF2B5EF4-FFF2-40B4-BE49-F238E27FC236}">
                <a16:creationId xmlns:a16="http://schemas.microsoft.com/office/drawing/2014/main" id="{8B94ADF4-AA90-4B60-9120-206CCECEE2BF}"/>
              </a:ext>
            </a:extLst>
          </p:cNvPr>
          <p:cNvSpPr/>
          <p:nvPr/>
        </p:nvSpPr>
        <p:spPr>
          <a:xfrm rot="2700000">
            <a:off x="11410150" y="6446803"/>
            <a:ext cx="108708" cy="108708"/>
          </a:xfrm>
          <a:prstGeom prst="rect">
            <a:avLst/>
          </a:prstGeom>
          <a:solidFill>
            <a:srgbClr val="31C2A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B0E8A555-21DB-4C41-BB55-3C019DC49AD6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292892" y="6307132"/>
            <a:ext cx="2530477" cy="289633"/>
          </a:xfrm>
          <a:prstGeom prst="rect">
            <a:avLst/>
          </a:prstGeom>
        </p:spPr>
      </p:pic>
      <p:sp>
        <p:nvSpPr>
          <p:cNvPr id="16" name="Заголовок 1">
            <a:extLst>
              <a:ext uri="{FF2B5EF4-FFF2-40B4-BE49-F238E27FC236}">
                <a16:creationId xmlns:a16="http://schemas.microsoft.com/office/drawing/2014/main" id="{F3AF340E-0FB5-4B0F-8C97-C5F0AC326AB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81047" y="536367"/>
            <a:ext cx="7891427" cy="812409"/>
          </a:xfrm>
        </p:spPr>
        <p:txBody>
          <a:bodyPr anchor="ctr">
            <a:noAutofit/>
          </a:bodyPr>
          <a:lstStyle/>
          <a:p>
            <a:pPr algn="l"/>
            <a:r>
              <a:rPr lang="ru-RU" sz="3600" b="1" dirty="0">
                <a:solidFill>
                  <a:srgbClr val="1C4F5F"/>
                </a:solidFill>
                <a:latin typeface="SB Sans Display" panose="020B0503040504020204" pitchFamily="34" charset="0"/>
                <a:cs typeface="SB Sans Display" panose="020B0503040504020204" pitchFamily="34" charset="0"/>
              </a:rPr>
              <a:t>Введение в чат-ботов</a:t>
            </a:r>
          </a:p>
        </p:txBody>
      </p:sp>
      <p:sp>
        <p:nvSpPr>
          <p:cNvPr id="17" name="Подзаголовок 2">
            <a:extLst>
              <a:ext uri="{FF2B5EF4-FFF2-40B4-BE49-F238E27FC236}">
                <a16:creationId xmlns:a16="http://schemas.microsoft.com/office/drawing/2014/main" id="{5D250BE2-F734-4F96-A499-ECB102784DC2}"/>
              </a:ext>
            </a:extLst>
          </p:cNvPr>
          <p:cNvSpPr txBox="1">
            <a:spLocks/>
          </p:cNvSpPr>
          <p:nvPr/>
        </p:nvSpPr>
        <p:spPr>
          <a:xfrm>
            <a:off x="508826" y="1951016"/>
            <a:ext cx="10542713" cy="198090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05000"/>
              </a:lnSpc>
              <a:spcBef>
                <a:spcPts val="0"/>
              </a:spcBef>
            </a:pPr>
            <a:r>
              <a:rPr lang="ru-RU" sz="2300" spc="-20" dirty="0">
                <a:solidFill>
                  <a:srgbClr val="1C4F5F"/>
                </a:solidFill>
                <a:latin typeface="SB Sans Display" panose="020B0503040504020204" pitchFamily="34" charset="0"/>
                <a:cs typeface="SB Sans Display" panose="020B0503040504020204" pitchFamily="34" charset="0"/>
              </a:rPr>
              <a:t>Чат-боты находят применение в самых разных сферах:</a:t>
            </a:r>
          </a:p>
          <a:p>
            <a:pPr algn="l">
              <a:lnSpc>
                <a:spcPct val="105000"/>
              </a:lnSpc>
              <a:spcBef>
                <a:spcPts val="0"/>
              </a:spcBef>
            </a:pPr>
            <a:r>
              <a:rPr lang="ru-RU" sz="2300" spc="-20" dirty="0">
                <a:solidFill>
                  <a:srgbClr val="1C4F5F"/>
                </a:solidFill>
                <a:latin typeface="SB Sans Display" panose="020B0503040504020204" pitchFamily="34" charset="0"/>
                <a:cs typeface="SB Sans Display" panose="020B0503040504020204" pitchFamily="34" charset="0"/>
              </a:rPr>
              <a:t>от поддержки клиентов и маркетинга до образования</a:t>
            </a:r>
          </a:p>
          <a:p>
            <a:pPr algn="l">
              <a:lnSpc>
                <a:spcPct val="105000"/>
              </a:lnSpc>
              <a:spcBef>
                <a:spcPts val="0"/>
              </a:spcBef>
            </a:pPr>
            <a:r>
              <a:rPr lang="ru-RU" sz="2300" spc="-20" dirty="0">
                <a:solidFill>
                  <a:srgbClr val="1C4F5F"/>
                </a:solidFill>
                <a:latin typeface="SB Sans Display" panose="020B0503040504020204" pitchFamily="34" charset="0"/>
                <a:cs typeface="SB Sans Display" panose="020B0503040504020204" pitchFamily="34" charset="0"/>
              </a:rPr>
              <a:t>и здравоохранения. Они помогают автоматизировать рутинные</a:t>
            </a:r>
          </a:p>
          <a:p>
            <a:pPr algn="l">
              <a:lnSpc>
                <a:spcPct val="105000"/>
              </a:lnSpc>
              <a:spcBef>
                <a:spcPts val="0"/>
              </a:spcBef>
            </a:pPr>
            <a:r>
              <a:rPr lang="ru-RU" sz="2300" spc="-20" dirty="0">
                <a:solidFill>
                  <a:srgbClr val="1C4F5F"/>
                </a:solidFill>
                <a:latin typeface="SB Sans Display" panose="020B0503040504020204" pitchFamily="34" charset="0"/>
                <a:cs typeface="SB Sans Display" panose="020B0503040504020204" pitchFamily="34" charset="0"/>
              </a:rPr>
              <a:t>задачи, улучшить коммуникацию с пользователями и сделать</a:t>
            </a:r>
          </a:p>
          <a:p>
            <a:pPr algn="l">
              <a:lnSpc>
                <a:spcPct val="105000"/>
              </a:lnSpc>
              <a:spcBef>
                <a:spcPts val="0"/>
              </a:spcBef>
            </a:pPr>
            <a:r>
              <a:rPr lang="ru-RU" sz="2300" spc="-20" dirty="0">
                <a:solidFill>
                  <a:srgbClr val="1C4F5F"/>
                </a:solidFill>
                <a:latin typeface="SB Sans Display" panose="020B0503040504020204" pitchFamily="34" charset="0"/>
                <a:cs typeface="SB Sans Display" panose="020B0503040504020204" pitchFamily="34" charset="0"/>
              </a:rPr>
              <a:t>процессы более эффективными.</a:t>
            </a:r>
          </a:p>
        </p:txBody>
      </p:sp>
      <p:sp>
        <p:nvSpPr>
          <p:cNvPr id="25" name="Заголовок 1">
            <a:extLst>
              <a:ext uri="{FF2B5EF4-FFF2-40B4-BE49-F238E27FC236}">
                <a16:creationId xmlns:a16="http://schemas.microsoft.com/office/drawing/2014/main" id="{FBEBB7D9-3744-4D7A-AEFA-DCA65DB5DFCD}"/>
              </a:ext>
            </a:extLst>
          </p:cNvPr>
          <p:cNvSpPr txBox="1">
            <a:spLocks/>
          </p:cNvSpPr>
          <p:nvPr/>
        </p:nvSpPr>
        <p:spPr>
          <a:xfrm>
            <a:off x="493747" y="1216611"/>
            <a:ext cx="5272053" cy="48031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sz="2700" b="1" spc="-40" dirty="0">
                <a:solidFill>
                  <a:srgbClr val="1C4F5F"/>
                </a:solidFill>
                <a:latin typeface="SB Sans Display Semibold" panose="020B0703040504020204" pitchFamily="34" charset="0"/>
                <a:cs typeface="SB Sans Display Semibold" panose="020B0703040504020204" pitchFamily="34" charset="0"/>
              </a:rPr>
              <a:t>Где используются чат-боты?</a:t>
            </a:r>
          </a:p>
        </p:txBody>
      </p:sp>
    </p:spTree>
    <p:extLst>
      <p:ext uri="{BB962C8B-B14F-4D97-AF65-F5344CB8AC3E}">
        <p14:creationId xmlns:p14="http://schemas.microsoft.com/office/powerpoint/2010/main" val="5846212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0F6A7FBF-3AD2-4601-837C-28E000F04D1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49770A42-B80D-4843-AF48-AA2626FF1981}"/>
              </a:ext>
            </a:extLst>
          </p:cNvPr>
          <p:cNvSpPr txBox="1"/>
          <p:nvPr/>
        </p:nvSpPr>
        <p:spPr>
          <a:xfrm>
            <a:off x="11499057" y="6360140"/>
            <a:ext cx="223838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ru-RU" sz="1400" dirty="0">
                <a:solidFill>
                  <a:srgbClr val="005061"/>
                </a:solidFill>
                <a:latin typeface="SB Sans Display" panose="020B0503040504020204" pitchFamily="34" charset="0"/>
                <a:cs typeface="SB Sans Display" panose="020B0503040504020204" pitchFamily="34" charset="0"/>
              </a:rPr>
              <a:t>5</a:t>
            </a:r>
          </a:p>
        </p:txBody>
      </p:sp>
      <p:sp>
        <p:nvSpPr>
          <p:cNvPr id="26" name="Прямоугольник 25">
            <a:extLst>
              <a:ext uri="{FF2B5EF4-FFF2-40B4-BE49-F238E27FC236}">
                <a16:creationId xmlns:a16="http://schemas.microsoft.com/office/drawing/2014/main" id="{8B94ADF4-AA90-4B60-9120-206CCECEE2BF}"/>
              </a:ext>
            </a:extLst>
          </p:cNvPr>
          <p:cNvSpPr/>
          <p:nvPr/>
        </p:nvSpPr>
        <p:spPr>
          <a:xfrm rot="2700000">
            <a:off x="11410150" y="6446803"/>
            <a:ext cx="108708" cy="108708"/>
          </a:xfrm>
          <a:prstGeom prst="rect">
            <a:avLst/>
          </a:prstGeom>
          <a:solidFill>
            <a:srgbClr val="31C2A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B0E8A555-21DB-4C41-BB55-3C019DC49AD6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292892" y="6307132"/>
            <a:ext cx="2530477" cy="289633"/>
          </a:xfrm>
          <a:prstGeom prst="rect">
            <a:avLst/>
          </a:prstGeom>
        </p:spPr>
      </p:pic>
      <p:sp>
        <p:nvSpPr>
          <p:cNvPr id="16" name="Заголовок 1">
            <a:extLst>
              <a:ext uri="{FF2B5EF4-FFF2-40B4-BE49-F238E27FC236}">
                <a16:creationId xmlns:a16="http://schemas.microsoft.com/office/drawing/2014/main" id="{F3AF340E-0FB5-4B0F-8C97-C5F0AC326AB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81047" y="536367"/>
            <a:ext cx="7891427" cy="812409"/>
          </a:xfrm>
        </p:spPr>
        <p:txBody>
          <a:bodyPr anchor="ctr">
            <a:noAutofit/>
          </a:bodyPr>
          <a:lstStyle/>
          <a:p>
            <a:pPr algn="l"/>
            <a:r>
              <a:rPr lang="ru-RU" sz="3600" b="1" dirty="0">
                <a:solidFill>
                  <a:srgbClr val="1C4F5F"/>
                </a:solidFill>
                <a:latin typeface="SB Sans Display" panose="020B0503040504020204" pitchFamily="34" charset="0"/>
                <a:cs typeface="SB Sans Display" panose="020B0503040504020204" pitchFamily="34" charset="0"/>
              </a:rPr>
              <a:t>Введение в чат-ботов</a:t>
            </a:r>
          </a:p>
        </p:txBody>
      </p:sp>
      <p:sp>
        <p:nvSpPr>
          <p:cNvPr id="25" name="Заголовок 1">
            <a:extLst>
              <a:ext uri="{FF2B5EF4-FFF2-40B4-BE49-F238E27FC236}">
                <a16:creationId xmlns:a16="http://schemas.microsoft.com/office/drawing/2014/main" id="{FBEBB7D9-3744-4D7A-AEFA-DCA65DB5DFCD}"/>
              </a:ext>
            </a:extLst>
          </p:cNvPr>
          <p:cNvSpPr txBox="1">
            <a:spLocks/>
          </p:cNvSpPr>
          <p:nvPr/>
        </p:nvSpPr>
        <p:spPr>
          <a:xfrm>
            <a:off x="493747" y="1249952"/>
            <a:ext cx="7477235" cy="81240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sz="2700" b="1" spc="-30" dirty="0">
                <a:solidFill>
                  <a:srgbClr val="1C4F5F"/>
                </a:solidFill>
                <a:latin typeface="SB Sans Display Semibold" panose="020B0703040504020204" pitchFamily="34" charset="0"/>
                <a:cs typeface="SB Sans Display Semibold" panose="020B0703040504020204" pitchFamily="34" charset="0"/>
              </a:rPr>
              <a:t>Посмотрите на примеры чат-ботов ниже. </a:t>
            </a:r>
            <a:r>
              <a:rPr lang="ru-RU" sz="2700" b="1" spc="-30" dirty="0">
                <a:solidFill>
                  <a:srgbClr val="1C4F5F"/>
                </a:solidFill>
                <a:latin typeface="SB Sans Display Semibold" panose="020B0703040504020204" pitchFamily="34" charset="0"/>
                <a:cs typeface="SB Sans Display Semibold" panose="020B0703040504020204" pitchFamily="34" charset="0"/>
              </a:rPr>
              <a:t>Каких ещё </a:t>
            </a:r>
            <a:r>
              <a:rPr lang="ru-RU" sz="2700" b="1" spc="-30" dirty="0" smtClean="0">
                <a:solidFill>
                  <a:srgbClr val="1C4F5F"/>
                </a:solidFill>
                <a:latin typeface="SB Sans Display Semibold" panose="020B0703040504020204" pitchFamily="34" charset="0"/>
                <a:cs typeface="SB Sans Display Semibold" panose="020B0703040504020204" pitchFamily="34" charset="0"/>
              </a:rPr>
              <a:t>чат-ботов вы </a:t>
            </a:r>
            <a:r>
              <a:rPr lang="ru-RU" sz="2700" b="1" spc="-30" dirty="0">
                <a:solidFill>
                  <a:srgbClr val="1C4F5F"/>
                </a:solidFill>
                <a:latin typeface="SB Sans Display Semibold" panose="020B0703040504020204" pitchFamily="34" charset="0"/>
                <a:cs typeface="SB Sans Display Semibold" panose="020B0703040504020204" pitchFamily="34" charset="0"/>
              </a:rPr>
              <a:t>знаете?</a:t>
            </a:r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F091C3B9-9DCF-46D9-84CD-2174ED016AC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6640" y="2493072"/>
            <a:ext cx="3924605" cy="3428303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A9BE8A3E-D86B-4D47-A751-2CBCA766726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1685" y="2493072"/>
            <a:ext cx="6780251" cy="34283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30897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0F6A7FBF-3AD2-4601-837C-28E000F04D1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129C8CAA-EF8C-41C4-9D86-A26F138628CA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521378" y="1546549"/>
            <a:ext cx="1200265" cy="395024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49770A42-B80D-4843-AF48-AA2626FF1981}"/>
              </a:ext>
            </a:extLst>
          </p:cNvPr>
          <p:cNvSpPr txBox="1"/>
          <p:nvPr/>
        </p:nvSpPr>
        <p:spPr>
          <a:xfrm>
            <a:off x="11499057" y="6360140"/>
            <a:ext cx="223838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ru-RU" sz="1400" dirty="0">
                <a:solidFill>
                  <a:srgbClr val="005061"/>
                </a:solidFill>
                <a:latin typeface="SB Sans Display" panose="020B0503040504020204" pitchFamily="34" charset="0"/>
                <a:cs typeface="SB Sans Display" panose="020B0503040504020204" pitchFamily="34" charset="0"/>
              </a:rPr>
              <a:t>6</a:t>
            </a:r>
          </a:p>
        </p:txBody>
      </p:sp>
      <p:sp>
        <p:nvSpPr>
          <p:cNvPr id="26" name="Прямоугольник 25">
            <a:extLst>
              <a:ext uri="{FF2B5EF4-FFF2-40B4-BE49-F238E27FC236}">
                <a16:creationId xmlns:a16="http://schemas.microsoft.com/office/drawing/2014/main" id="{8B94ADF4-AA90-4B60-9120-206CCECEE2BF}"/>
              </a:ext>
            </a:extLst>
          </p:cNvPr>
          <p:cNvSpPr/>
          <p:nvPr/>
        </p:nvSpPr>
        <p:spPr>
          <a:xfrm rot="2700000">
            <a:off x="11410150" y="6446803"/>
            <a:ext cx="108708" cy="108708"/>
          </a:xfrm>
          <a:prstGeom prst="rect">
            <a:avLst/>
          </a:prstGeom>
          <a:solidFill>
            <a:srgbClr val="31C2A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B0E8A555-21DB-4C41-BB55-3C019DC49AD6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p:blipFill>
        <p:spPr>
          <a:xfrm>
            <a:off x="292892" y="6307132"/>
            <a:ext cx="2530477" cy="289633"/>
          </a:xfrm>
          <a:prstGeom prst="rect">
            <a:avLst/>
          </a:prstGeom>
        </p:spPr>
      </p:pic>
      <p:sp>
        <p:nvSpPr>
          <p:cNvPr id="16" name="Заголовок 1">
            <a:extLst>
              <a:ext uri="{FF2B5EF4-FFF2-40B4-BE49-F238E27FC236}">
                <a16:creationId xmlns:a16="http://schemas.microsoft.com/office/drawing/2014/main" id="{F3AF340E-0FB5-4B0F-8C97-C5F0AC326AB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81047" y="536367"/>
            <a:ext cx="7891427" cy="812409"/>
          </a:xfrm>
        </p:spPr>
        <p:txBody>
          <a:bodyPr anchor="ctr">
            <a:noAutofit/>
          </a:bodyPr>
          <a:lstStyle/>
          <a:p>
            <a:pPr algn="l"/>
            <a:r>
              <a:rPr lang="ru-RU" sz="3600" b="1" dirty="0">
                <a:solidFill>
                  <a:srgbClr val="1C4F5F"/>
                </a:solidFill>
                <a:latin typeface="SB Sans Display" panose="020B0503040504020204" pitchFamily="34" charset="0"/>
                <a:cs typeface="SB Sans Display" panose="020B0503040504020204" pitchFamily="34" charset="0"/>
              </a:rPr>
              <a:t>А что такое </a:t>
            </a:r>
            <a:r>
              <a:rPr lang="en-US" sz="3600" b="1" dirty="0">
                <a:solidFill>
                  <a:srgbClr val="1C4F5F"/>
                </a:solidFill>
                <a:latin typeface="SB Sans Display" panose="020B0503040504020204" pitchFamily="34" charset="0"/>
                <a:cs typeface="SB Sans Display" panose="020B0503040504020204" pitchFamily="34" charset="0"/>
              </a:rPr>
              <a:t>Python?</a:t>
            </a:r>
            <a:endParaRPr lang="ru-RU" sz="3600" b="1" dirty="0">
              <a:solidFill>
                <a:srgbClr val="1C4F5F"/>
              </a:solidFill>
              <a:latin typeface="SB Sans Display" panose="020B0503040504020204" pitchFamily="34" charset="0"/>
              <a:cs typeface="SB Sans Display" panose="020B0503040504020204" pitchFamily="34" charset="0"/>
            </a:endParaRPr>
          </a:p>
        </p:txBody>
      </p:sp>
      <p:sp>
        <p:nvSpPr>
          <p:cNvPr id="17" name="Подзаголовок 2">
            <a:extLst>
              <a:ext uri="{FF2B5EF4-FFF2-40B4-BE49-F238E27FC236}">
                <a16:creationId xmlns:a16="http://schemas.microsoft.com/office/drawing/2014/main" id="{5D250BE2-F734-4F96-A499-ECB102784DC2}"/>
              </a:ext>
            </a:extLst>
          </p:cNvPr>
          <p:cNvSpPr txBox="1">
            <a:spLocks/>
          </p:cNvSpPr>
          <p:nvPr/>
        </p:nvSpPr>
        <p:spPr>
          <a:xfrm>
            <a:off x="508827" y="1517628"/>
            <a:ext cx="9457210" cy="198090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05000"/>
              </a:lnSpc>
              <a:spcBef>
                <a:spcPts val="0"/>
              </a:spcBef>
            </a:pPr>
            <a:r>
              <a:rPr lang="ru-RU" sz="2300" b="1" spc="-20" dirty="0">
                <a:solidFill>
                  <a:srgbClr val="1C4F5F"/>
                </a:solidFill>
                <a:latin typeface="SB Sans Display" panose="020B0503040504020204" pitchFamily="34" charset="0"/>
                <a:cs typeface="SB Sans Display" panose="020B0503040504020204" pitchFamily="34" charset="0"/>
              </a:rPr>
              <a:t>Python</a:t>
            </a:r>
            <a:r>
              <a:rPr lang="ru-RU" sz="2300" spc="-20" dirty="0">
                <a:solidFill>
                  <a:srgbClr val="1C4F5F"/>
                </a:solidFill>
                <a:latin typeface="SB Sans Display" panose="020B0503040504020204" pitchFamily="34" charset="0"/>
                <a:cs typeface="SB Sans Display" panose="020B0503040504020204" pitchFamily="34" charset="0"/>
              </a:rPr>
              <a:t>  — это язык программирования, который широко используется в интернет-приложениях, разработке программного обеспечения, науке о данных и машинном обучении.</a:t>
            </a:r>
            <a:endParaRPr lang="en-US" sz="2300" spc="-20" dirty="0">
              <a:solidFill>
                <a:srgbClr val="1C4F5F"/>
              </a:solidFill>
              <a:latin typeface="SB Sans Display" panose="020B0503040504020204" pitchFamily="34" charset="0"/>
              <a:cs typeface="SB Sans Display" panose="020B0503040504020204" pitchFamily="34" charset="0"/>
            </a:endParaRPr>
          </a:p>
          <a:p>
            <a:pPr algn="l">
              <a:lnSpc>
                <a:spcPct val="150000"/>
              </a:lnSpc>
              <a:spcBef>
                <a:spcPts val="0"/>
              </a:spcBef>
            </a:pPr>
            <a:r>
              <a:rPr lang="ru-RU" sz="2300" spc="-20" dirty="0">
                <a:solidFill>
                  <a:srgbClr val="1C4F5F"/>
                </a:solidFill>
                <a:latin typeface="SB Sans Display" panose="020B0503040504020204" pitchFamily="34" charset="0"/>
                <a:cs typeface="SB Sans Display" panose="020B0503040504020204" pitchFamily="34" charset="0"/>
              </a:rPr>
              <a:t>Кто из вас уже знаком с Python? Какие программы вы писали</a:t>
            </a:r>
            <a:endParaRPr lang="en-US" sz="2300" spc="-20" dirty="0">
              <a:solidFill>
                <a:srgbClr val="1C4F5F"/>
              </a:solidFill>
              <a:latin typeface="SB Sans Display" panose="020B0503040504020204" pitchFamily="34" charset="0"/>
              <a:cs typeface="SB Sans Display" panose="020B0503040504020204" pitchFamily="34" charset="0"/>
            </a:endParaRPr>
          </a:p>
          <a:p>
            <a:pPr algn="l">
              <a:spcBef>
                <a:spcPts val="0"/>
              </a:spcBef>
            </a:pPr>
            <a:r>
              <a:rPr lang="ru-RU" sz="2300" spc="-20" dirty="0">
                <a:solidFill>
                  <a:srgbClr val="1C4F5F"/>
                </a:solidFill>
                <a:latin typeface="SB Sans Display" panose="020B0503040504020204" pitchFamily="34" charset="0"/>
                <a:cs typeface="SB Sans Display" panose="020B0503040504020204" pitchFamily="34" charset="0"/>
              </a:rPr>
              <a:t>на</a:t>
            </a:r>
            <a:r>
              <a:rPr lang="en-US" sz="2300" spc="-20" dirty="0">
                <a:solidFill>
                  <a:srgbClr val="1C4F5F"/>
                </a:solidFill>
                <a:latin typeface="SB Sans Display" panose="020B0503040504020204" pitchFamily="34" charset="0"/>
                <a:cs typeface="SB Sans Display" panose="020B0503040504020204" pitchFamily="34" charset="0"/>
              </a:rPr>
              <a:t> </a:t>
            </a:r>
            <a:r>
              <a:rPr lang="ru-RU" sz="2300" spc="-20" dirty="0">
                <a:solidFill>
                  <a:srgbClr val="1C4F5F"/>
                </a:solidFill>
                <a:latin typeface="SB Sans Display" panose="020B0503040504020204" pitchFamily="34" charset="0"/>
                <a:cs typeface="SB Sans Display" panose="020B0503040504020204" pitchFamily="34" charset="0"/>
              </a:rPr>
              <a:t>этом языке?</a:t>
            </a:r>
          </a:p>
        </p:txBody>
      </p:sp>
    </p:spTree>
    <p:extLst>
      <p:ext uri="{BB962C8B-B14F-4D97-AF65-F5344CB8AC3E}">
        <p14:creationId xmlns:p14="http://schemas.microsoft.com/office/powerpoint/2010/main" val="21219009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0F6A7FBF-3AD2-4601-837C-28E000F04D1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49770A42-B80D-4843-AF48-AA2626FF1981}"/>
              </a:ext>
            </a:extLst>
          </p:cNvPr>
          <p:cNvSpPr txBox="1"/>
          <p:nvPr/>
        </p:nvSpPr>
        <p:spPr>
          <a:xfrm>
            <a:off x="11499057" y="6360140"/>
            <a:ext cx="223838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1400" dirty="0">
                <a:solidFill>
                  <a:srgbClr val="005061"/>
                </a:solidFill>
                <a:latin typeface="SB Sans Display" panose="020B0503040504020204" pitchFamily="34" charset="0"/>
                <a:cs typeface="SB Sans Display" panose="020B0503040504020204" pitchFamily="34" charset="0"/>
              </a:rPr>
              <a:t>7</a:t>
            </a:r>
            <a:endParaRPr lang="ru-RU" sz="1400" dirty="0">
              <a:solidFill>
                <a:srgbClr val="005061"/>
              </a:solidFill>
              <a:latin typeface="SB Sans Display" panose="020B0503040504020204" pitchFamily="34" charset="0"/>
              <a:cs typeface="SB Sans Display" panose="020B0503040504020204" pitchFamily="34" charset="0"/>
            </a:endParaRPr>
          </a:p>
        </p:txBody>
      </p:sp>
      <p:sp>
        <p:nvSpPr>
          <p:cNvPr id="26" name="Прямоугольник 25">
            <a:extLst>
              <a:ext uri="{FF2B5EF4-FFF2-40B4-BE49-F238E27FC236}">
                <a16:creationId xmlns:a16="http://schemas.microsoft.com/office/drawing/2014/main" id="{8B94ADF4-AA90-4B60-9120-206CCECEE2BF}"/>
              </a:ext>
            </a:extLst>
          </p:cNvPr>
          <p:cNvSpPr/>
          <p:nvPr/>
        </p:nvSpPr>
        <p:spPr>
          <a:xfrm rot="2700000">
            <a:off x="11410150" y="6446803"/>
            <a:ext cx="108708" cy="108708"/>
          </a:xfrm>
          <a:prstGeom prst="rect">
            <a:avLst/>
          </a:prstGeom>
          <a:solidFill>
            <a:srgbClr val="31C2A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B0E8A555-21DB-4C41-BB55-3C019DC49AD6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292892" y="6307132"/>
            <a:ext cx="2530477" cy="289633"/>
          </a:xfrm>
          <a:prstGeom prst="rect">
            <a:avLst/>
          </a:prstGeom>
        </p:spPr>
      </p:pic>
      <p:sp>
        <p:nvSpPr>
          <p:cNvPr id="16" name="Заголовок 1">
            <a:extLst>
              <a:ext uri="{FF2B5EF4-FFF2-40B4-BE49-F238E27FC236}">
                <a16:creationId xmlns:a16="http://schemas.microsoft.com/office/drawing/2014/main" id="{F3AF340E-0FB5-4B0F-8C97-C5F0AC326AB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81047" y="536367"/>
            <a:ext cx="7891427" cy="812409"/>
          </a:xfrm>
        </p:spPr>
        <p:txBody>
          <a:bodyPr anchor="ctr">
            <a:noAutofit/>
          </a:bodyPr>
          <a:lstStyle/>
          <a:p>
            <a:pPr algn="l"/>
            <a:r>
              <a:rPr lang="ru-RU" sz="3600" b="1" dirty="0">
                <a:solidFill>
                  <a:srgbClr val="1C4F5F"/>
                </a:solidFill>
                <a:latin typeface="SB Sans Display" panose="020B0503040504020204" pitchFamily="34" charset="0"/>
                <a:cs typeface="SB Sans Display" panose="020B0503040504020204" pitchFamily="34" charset="0"/>
              </a:rPr>
              <a:t>Установим </a:t>
            </a:r>
            <a:r>
              <a:rPr lang="en-US" sz="3600" b="1" dirty="0">
                <a:solidFill>
                  <a:srgbClr val="1C4F5F"/>
                </a:solidFill>
                <a:latin typeface="SB Sans Display" panose="020B0503040504020204" pitchFamily="34" charset="0"/>
                <a:cs typeface="SB Sans Display" panose="020B0503040504020204" pitchFamily="34" charset="0"/>
              </a:rPr>
              <a:t>Python</a:t>
            </a:r>
            <a:endParaRPr lang="ru-RU" sz="3600" b="1" dirty="0">
              <a:solidFill>
                <a:srgbClr val="1C4F5F"/>
              </a:solidFill>
              <a:latin typeface="SB Sans Display" panose="020B0503040504020204" pitchFamily="34" charset="0"/>
              <a:cs typeface="SB Sans Display" panose="020B0503040504020204" pitchFamily="34" charset="0"/>
            </a:endParaRP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35D2C911-B945-469E-95AF-613E53257576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2391"/>
          <a:stretch/>
        </p:blipFill>
        <p:spPr>
          <a:xfrm>
            <a:off x="609600" y="1580587"/>
            <a:ext cx="10649527" cy="4264776"/>
          </a:xfrm>
          <a:prstGeom prst="roundRect">
            <a:avLst>
              <a:gd name="adj" fmla="val 2862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</p:spTree>
    <p:extLst>
      <p:ext uri="{BB962C8B-B14F-4D97-AF65-F5344CB8AC3E}">
        <p14:creationId xmlns:p14="http://schemas.microsoft.com/office/powerpoint/2010/main" val="3937233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0F6A7FBF-3AD2-4601-837C-28E000F04D1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A6E50EC1-9A22-4329-9407-EF40910A9D2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9340" y="1576243"/>
            <a:ext cx="5363332" cy="3276744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2789A1A7-C428-4BC9-B862-74E4507A560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27813" y="1576243"/>
            <a:ext cx="5363332" cy="3276744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49770A42-B80D-4843-AF48-AA2626FF1981}"/>
              </a:ext>
            </a:extLst>
          </p:cNvPr>
          <p:cNvSpPr txBox="1"/>
          <p:nvPr/>
        </p:nvSpPr>
        <p:spPr>
          <a:xfrm>
            <a:off x="11499057" y="6360140"/>
            <a:ext cx="223838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1400" dirty="0">
                <a:solidFill>
                  <a:srgbClr val="005061"/>
                </a:solidFill>
                <a:latin typeface="SB Sans Display" panose="020B0503040504020204" pitchFamily="34" charset="0"/>
                <a:cs typeface="SB Sans Display" panose="020B0503040504020204" pitchFamily="34" charset="0"/>
              </a:rPr>
              <a:t>8</a:t>
            </a:r>
            <a:endParaRPr lang="ru-RU" sz="1400" dirty="0">
              <a:solidFill>
                <a:srgbClr val="005061"/>
              </a:solidFill>
              <a:latin typeface="SB Sans Display" panose="020B0503040504020204" pitchFamily="34" charset="0"/>
              <a:cs typeface="SB Sans Display" panose="020B0503040504020204" pitchFamily="34" charset="0"/>
            </a:endParaRPr>
          </a:p>
        </p:txBody>
      </p:sp>
      <p:sp>
        <p:nvSpPr>
          <p:cNvPr id="26" name="Прямоугольник 25">
            <a:extLst>
              <a:ext uri="{FF2B5EF4-FFF2-40B4-BE49-F238E27FC236}">
                <a16:creationId xmlns:a16="http://schemas.microsoft.com/office/drawing/2014/main" id="{8B94ADF4-AA90-4B60-9120-206CCECEE2BF}"/>
              </a:ext>
            </a:extLst>
          </p:cNvPr>
          <p:cNvSpPr/>
          <p:nvPr/>
        </p:nvSpPr>
        <p:spPr>
          <a:xfrm rot="2700000">
            <a:off x="11410150" y="6446803"/>
            <a:ext cx="108708" cy="108708"/>
          </a:xfrm>
          <a:prstGeom prst="rect">
            <a:avLst/>
          </a:prstGeom>
          <a:solidFill>
            <a:srgbClr val="31C2A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B0E8A555-21DB-4C41-BB55-3C019DC49AD6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p:blipFill>
        <p:spPr>
          <a:xfrm>
            <a:off x="292892" y="6307132"/>
            <a:ext cx="2530477" cy="289633"/>
          </a:xfrm>
          <a:prstGeom prst="rect">
            <a:avLst/>
          </a:prstGeom>
        </p:spPr>
      </p:pic>
      <p:sp>
        <p:nvSpPr>
          <p:cNvPr id="16" name="Заголовок 1">
            <a:extLst>
              <a:ext uri="{FF2B5EF4-FFF2-40B4-BE49-F238E27FC236}">
                <a16:creationId xmlns:a16="http://schemas.microsoft.com/office/drawing/2014/main" id="{F3AF340E-0FB5-4B0F-8C97-C5F0AC326AB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81047" y="536367"/>
            <a:ext cx="7891427" cy="812409"/>
          </a:xfrm>
        </p:spPr>
        <p:txBody>
          <a:bodyPr anchor="ctr">
            <a:noAutofit/>
          </a:bodyPr>
          <a:lstStyle/>
          <a:p>
            <a:pPr algn="l"/>
            <a:r>
              <a:rPr lang="ru-RU" sz="3600" b="1" dirty="0">
                <a:solidFill>
                  <a:srgbClr val="1C4F5F"/>
                </a:solidFill>
                <a:latin typeface="SB Sans Display" panose="020B0503040504020204" pitchFamily="34" charset="0"/>
                <a:cs typeface="SB Sans Display" panose="020B0503040504020204" pitchFamily="34" charset="0"/>
              </a:rPr>
              <a:t>Установим </a:t>
            </a:r>
            <a:r>
              <a:rPr lang="en-US" sz="3600" b="1" dirty="0">
                <a:solidFill>
                  <a:srgbClr val="1C4F5F"/>
                </a:solidFill>
                <a:latin typeface="SB Sans Display" panose="020B0503040504020204" pitchFamily="34" charset="0"/>
                <a:cs typeface="SB Sans Display" panose="020B0503040504020204" pitchFamily="34" charset="0"/>
              </a:rPr>
              <a:t>Python</a:t>
            </a:r>
            <a:endParaRPr lang="ru-RU" sz="3600" b="1" dirty="0">
              <a:solidFill>
                <a:srgbClr val="1C4F5F"/>
              </a:solidFill>
              <a:latin typeface="SB Sans Display" panose="020B0503040504020204" pitchFamily="34" charset="0"/>
              <a:cs typeface="SB Sans Display" panose="020B0503040504020204" pitchFamily="34" charset="0"/>
            </a:endParaRPr>
          </a:p>
        </p:txBody>
      </p:sp>
      <p:sp>
        <p:nvSpPr>
          <p:cNvPr id="23" name="Прямоугольник: скругленные углы 22">
            <a:extLst>
              <a:ext uri="{FF2B5EF4-FFF2-40B4-BE49-F238E27FC236}">
                <a16:creationId xmlns:a16="http://schemas.microsoft.com/office/drawing/2014/main" id="{8F4D06B7-753A-4922-A363-76DCA12B8284}"/>
              </a:ext>
            </a:extLst>
          </p:cNvPr>
          <p:cNvSpPr/>
          <p:nvPr/>
        </p:nvSpPr>
        <p:spPr>
          <a:xfrm>
            <a:off x="2005013" y="4381501"/>
            <a:ext cx="2455068" cy="395288"/>
          </a:xfrm>
          <a:prstGeom prst="roundRect">
            <a:avLst>
              <a:gd name="adj" fmla="val 13053"/>
            </a:avLst>
          </a:prstGeom>
          <a:noFill/>
          <a:ln w="21590">
            <a:solidFill>
              <a:srgbClr val="00A18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Прямоугольник: скругленные углы 24">
            <a:extLst>
              <a:ext uri="{FF2B5EF4-FFF2-40B4-BE49-F238E27FC236}">
                <a16:creationId xmlns:a16="http://schemas.microsoft.com/office/drawing/2014/main" id="{AD16C772-5DEB-49DA-BF87-855501C23CF2}"/>
              </a:ext>
            </a:extLst>
          </p:cNvPr>
          <p:cNvSpPr/>
          <p:nvPr/>
        </p:nvSpPr>
        <p:spPr>
          <a:xfrm>
            <a:off x="2097881" y="3610770"/>
            <a:ext cx="1776413" cy="395288"/>
          </a:xfrm>
          <a:prstGeom prst="roundRect">
            <a:avLst>
              <a:gd name="adj" fmla="val 13053"/>
            </a:avLst>
          </a:prstGeom>
          <a:noFill/>
          <a:ln w="21590">
            <a:solidFill>
              <a:srgbClr val="00A18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Прямоугольник: скругленные углы 26">
            <a:extLst>
              <a:ext uri="{FF2B5EF4-FFF2-40B4-BE49-F238E27FC236}">
                <a16:creationId xmlns:a16="http://schemas.microsoft.com/office/drawing/2014/main" id="{72EF86A3-C976-4D1D-B12F-25D4F1C92844}"/>
              </a:ext>
            </a:extLst>
          </p:cNvPr>
          <p:cNvSpPr/>
          <p:nvPr/>
        </p:nvSpPr>
        <p:spPr>
          <a:xfrm rot="5400000">
            <a:off x="6898740" y="2955135"/>
            <a:ext cx="1947861" cy="395288"/>
          </a:xfrm>
          <a:prstGeom prst="roundRect">
            <a:avLst>
              <a:gd name="adj" fmla="val 13053"/>
            </a:avLst>
          </a:prstGeom>
          <a:noFill/>
          <a:ln w="21590">
            <a:solidFill>
              <a:srgbClr val="00A18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Прямоугольник: скругленные углы 27">
            <a:extLst>
              <a:ext uri="{FF2B5EF4-FFF2-40B4-BE49-F238E27FC236}">
                <a16:creationId xmlns:a16="http://schemas.microsoft.com/office/drawing/2014/main" id="{B31FF545-8C47-4B28-8631-1333661CB0E3}"/>
              </a:ext>
            </a:extLst>
          </p:cNvPr>
          <p:cNvSpPr/>
          <p:nvPr/>
        </p:nvSpPr>
        <p:spPr>
          <a:xfrm>
            <a:off x="10095147" y="4552949"/>
            <a:ext cx="846698" cy="230983"/>
          </a:xfrm>
          <a:prstGeom prst="roundRect">
            <a:avLst>
              <a:gd name="adj" fmla="val 20269"/>
            </a:avLst>
          </a:prstGeom>
          <a:noFill/>
          <a:ln w="21590">
            <a:solidFill>
              <a:srgbClr val="00A18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306520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8554</TotalTime>
  <Words>817</Words>
  <Application>Microsoft Office PowerPoint</Application>
  <PresentationFormat>Широкоэкранный</PresentationFormat>
  <Paragraphs>165</Paragraphs>
  <Slides>28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10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39" baseType="lpstr">
      <vt:lpstr>Arial</vt:lpstr>
      <vt:lpstr>Open Sans</vt:lpstr>
      <vt:lpstr>Roboto Mono</vt:lpstr>
      <vt:lpstr>SB Sans Text</vt:lpstr>
      <vt:lpstr>SB Sans Display Semibold</vt:lpstr>
      <vt:lpstr>Courier New</vt:lpstr>
      <vt:lpstr>SB Sans Display Light</vt:lpstr>
      <vt:lpstr>SB Sans Display</vt:lpstr>
      <vt:lpstr>Calibri</vt:lpstr>
      <vt:lpstr>Calibri Light</vt:lpstr>
      <vt:lpstr>Тема Office</vt:lpstr>
      <vt:lpstr>ЧАТ-БОТ</vt:lpstr>
      <vt:lpstr>Что предстоит сегодня?</vt:lpstr>
      <vt:lpstr>Что такое программа?</vt:lpstr>
      <vt:lpstr>Введение в чат-ботов</vt:lpstr>
      <vt:lpstr>Введение в чат-ботов</vt:lpstr>
      <vt:lpstr>Введение в чат-ботов</vt:lpstr>
      <vt:lpstr>А что такое Python?</vt:lpstr>
      <vt:lpstr>Установим Python</vt:lpstr>
      <vt:lpstr>Установим Python</vt:lpstr>
      <vt:lpstr>Установим Python</vt:lpstr>
      <vt:lpstr>Проверим установку</vt:lpstr>
      <vt:lpstr>Установим IDE</vt:lpstr>
      <vt:lpstr>Установим IDE</vt:lpstr>
      <vt:lpstr>Установим IDE</vt:lpstr>
      <vt:lpstr>Создадим чат-бота</vt:lpstr>
      <vt:lpstr>Создадим чат-бота</vt:lpstr>
      <vt:lpstr>Создадим чат-бота</vt:lpstr>
      <vt:lpstr>Создадим чат-бота</vt:lpstr>
      <vt:lpstr>Создадим чат-бота</vt:lpstr>
      <vt:lpstr>Создадим чат-бота</vt:lpstr>
      <vt:lpstr>Установка библиотеки ботов</vt:lpstr>
      <vt:lpstr>Разработаем бота</vt:lpstr>
      <vt:lpstr>Разработаем бота</vt:lpstr>
      <vt:lpstr>Запуск бота</vt:lpstr>
      <vt:lpstr>Запуск бота</vt:lpstr>
      <vt:lpstr>Новые команды</vt:lpstr>
      <vt:lpstr>Чему мы сегодня научились?</vt:lpstr>
      <vt:lpstr>Не забудьте сохранить код! До встречи на следующем занятии!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КВИЗ</dc:title>
  <dc:creator>Lip Kurt</dc:creator>
  <cp:lastModifiedBy>Яхина Яна Ильдановна</cp:lastModifiedBy>
  <cp:revision>251</cp:revision>
  <dcterms:created xsi:type="dcterms:W3CDTF">2025-03-19T06:32:31Z</dcterms:created>
  <dcterms:modified xsi:type="dcterms:W3CDTF">2025-04-18T18:35:27Z</dcterms:modified>
</cp:coreProperties>
</file>